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893" r:id="rId2"/>
    <p:sldId id="970" r:id="rId3"/>
    <p:sldId id="985" r:id="rId4"/>
    <p:sldId id="1004" r:id="rId5"/>
    <p:sldId id="984" r:id="rId6"/>
    <p:sldId id="986" r:id="rId7"/>
    <p:sldId id="988" r:id="rId8"/>
    <p:sldId id="972" r:id="rId9"/>
    <p:sldId id="1002" r:id="rId10"/>
    <p:sldId id="1003" r:id="rId11"/>
    <p:sldId id="1001" r:id="rId12"/>
    <p:sldId id="993" r:id="rId13"/>
    <p:sldId id="973" r:id="rId14"/>
    <p:sldId id="976" r:id="rId15"/>
    <p:sldId id="1005" r:id="rId16"/>
    <p:sldId id="1006" r:id="rId17"/>
    <p:sldId id="978" r:id="rId18"/>
    <p:sldId id="990" r:id="rId19"/>
    <p:sldId id="992" r:id="rId20"/>
    <p:sldId id="989" r:id="rId21"/>
    <p:sldId id="1007" r:id="rId22"/>
    <p:sldId id="1009" r:id="rId23"/>
    <p:sldId id="1008" r:id="rId24"/>
    <p:sldId id="980" r:id="rId25"/>
    <p:sldId id="1011" r:id="rId26"/>
    <p:sldId id="1012" r:id="rId27"/>
    <p:sldId id="1013" r:id="rId28"/>
    <p:sldId id="1014" r:id="rId29"/>
    <p:sldId id="1015" r:id="rId30"/>
    <p:sldId id="1016" r:id="rId31"/>
    <p:sldId id="1018" r:id="rId32"/>
    <p:sldId id="1019" r:id="rId33"/>
    <p:sldId id="1010" r:id="rId34"/>
    <p:sldId id="1020" r:id="rId35"/>
    <p:sldId id="994" r:id="rId36"/>
    <p:sldId id="977" r:id="rId37"/>
    <p:sldId id="982" r:id="rId38"/>
    <p:sldId id="975" r:id="rId39"/>
    <p:sldId id="981" r:id="rId40"/>
    <p:sldId id="997" r:id="rId41"/>
    <p:sldId id="998" r:id="rId42"/>
    <p:sldId id="999" r:id="rId43"/>
    <p:sldId id="1000" r:id="rId44"/>
    <p:sldId id="983" r:id="rId45"/>
    <p:sldId id="995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Mustafi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9025E"/>
    <a:srgbClr val="004821"/>
    <a:srgbClr val="206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6357" autoAdjust="0"/>
  </p:normalViewPr>
  <p:slideViewPr>
    <p:cSldViewPr showGuides="1">
      <p:cViewPr varScale="1">
        <p:scale>
          <a:sx n="111" d="100"/>
          <a:sy n="111" d="100"/>
        </p:scale>
        <p:origin x="12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72B141C-8C36-4B94-8B2D-AD6B7C3ECEC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2EFECEC-5E2D-456E-A474-DFA1AB4E8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4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9E87A04A-1D79-4CE6-9FA4-7606F3ADCCAF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5527F5C3-C9F5-40F2-8017-BC469BB51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9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2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3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5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0D98-67B8-4E26-A627-D95E4CF8B836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FF6F9-8747-4562-A497-A598130D5201}"/>
              </a:ext>
            </a:extLst>
          </p:cNvPr>
          <p:cNvSpPr txBox="1"/>
          <p:nvPr userDrawn="1"/>
        </p:nvSpPr>
        <p:spPr>
          <a:xfrm rot="19885710">
            <a:off x="323528" y="269033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0" b="1" i="1" dirty="0">
                <a:solidFill>
                  <a:schemeClr val="tx2">
                    <a:lumMod val="60000"/>
                    <a:lumOff val="40000"/>
                    <a:alpha val="14000"/>
                  </a:schemeClr>
                </a:solidFill>
                <a:latin typeface="Times New Roman" pitchFamily="18" charset="0"/>
                <a:cs typeface="Times New Roman" pitchFamily="18" charset="0"/>
              </a:rPr>
              <a:t>@elvira__expert</a:t>
            </a:r>
            <a:endParaRPr lang="ru-RU" sz="9000" b="1" i="1" dirty="0">
              <a:solidFill>
                <a:schemeClr val="tx2">
                  <a:lumMod val="60000"/>
                  <a:lumOff val="40000"/>
                  <a:alpha val="14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565697396#6520I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cntd.ru/document/902389652#8OG0L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0174/16e2e6dcd017a68bc8b1a445142f9c86a69f3ffa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99661/dc0b9959ca27fba1add9a97f0ae4a81af29efc9d/#dst100004" TargetMode="External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565697396#6520I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565697396#6520IM:~:text=24.%20%D0%92%20%D0%B7%D0%B0%D1%8F%D0%B2%D0%BB%D0%B5%D0%BD%D0%B8%D0%B8,31%2C%20%D1%81%D1%82.4772).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99661/dc0b9959ca27fba1add9a97f0ae4a81af29efc9d/#dst100004" TargetMode="External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565697396#6520I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83128/e9d581e7e11d7901295efd89c869ae044dd3d20f/#dst10056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sultant.ru/document/cons_doc_LAW_483128/e9d581e7e11d7901295efd89c869ae044dd3d20f/#dst10057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83128/e9d581e7e11d7901295efd89c869ae044dd3d20f/#dst139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nsultant.ru/document/cons_doc_LAW_483128/e9d581e7e11d7901295efd89c869ae044dd3d20f/#dst1428" TargetMode="External"/><Relationship Id="rId5" Type="http://schemas.openxmlformats.org/officeDocument/2006/relationships/hyperlink" Target="https://www.consultant.ru/document/cons_doc_LAW_483128/e9d581e7e11d7901295efd89c869ae044dd3d20f/#dst1426" TargetMode="External"/><Relationship Id="rId4" Type="http://schemas.openxmlformats.org/officeDocument/2006/relationships/hyperlink" Target="https://www.consultant.ru/document/cons_doc_LAW_483128/e9d581e7e11d7901295efd89c869ae044dd3d20f/#dst141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5697396#7DC0K7" TargetMode="External"/><Relationship Id="rId2" Type="http://schemas.openxmlformats.org/officeDocument/2006/relationships/hyperlink" Target="https://docs.cntd.ru/document/565697396#7DA0K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565697396#7DG0K9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65697396#6520I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vo.garant.ru/#/compare/76846441/70291362/tab/1:2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onsultant.ru/document/cons_doc_LAW_140174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2389617#A9A0NI" TargetMode="External"/><Relationship Id="rId2" Type="http://schemas.openxmlformats.org/officeDocument/2006/relationships/hyperlink" Target="https://docs.cntd.ru/document/902389617#A960N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902389617#A9K0NH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76809938/entry/201" TargetMode="External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cntd.ru/document/565780511" TargetMode="External"/><Relationship Id="rId4" Type="http://schemas.openxmlformats.org/officeDocument/2006/relationships/hyperlink" Target="https://docs.cntd.ru/document/1302664691?marker=6520I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74626876/entry/80" TargetMode="External"/><Relationship Id="rId7" Type="http://schemas.openxmlformats.org/officeDocument/2006/relationships/hyperlink" Target="http://ivo.garant.ru/#/document/74626876/entry/100" TargetMode="External"/><Relationship Id="rId2" Type="http://schemas.openxmlformats.org/officeDocument/2006/relationships/hyperlink" Target="http://ivo.garant.ru/#/document/10164358/entry/44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vo.garant.ru/#/document/12181539/entry/3525" TargetMode="External"/><Relationship Id="rId5" Type="http://schemas.openxmlformats.org/officeDocument/2006/relationships/hyperlink" Target="http://ivo.garant.ru/#/document/74626876/entry/90" TargetMode="External"/><Relationship Id="rId4" Type="http://schemas.openxmlformats.org/officeDocument/2006/relationships/hyperlink" Target="http://ivo.garant.ru/#/document/10103670/entry/19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178792/entry/248" TargetMode="External"/><Relationship Id="rId2" Type="http://schemas.openxmlformats.org/officeDocument/2006/relationships/hyperlink" Target="https://docs.cntd.ru/document/130308504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ivo.garant.ru/#/document/71433920/entry/2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cntd.ru/document/565697396#6520IM:~:text=10.%20%D0%92%20%D0%BF%D0%B5%D1%80%D0%B2%D0%BE%D0%BE%D1%87%D0%B5%D1%80%D0%B5%D0%B4%D0%BD%D0%BE%D0%BC%20%D0%BF%D0%BE%D1%80%D1%8F%D0%B4%D0%BA%D0%B5%20%D0%BF%D1%80%D0%B5%D0%B4%D0%BE%D1%81%D1%82%D0%B0%D0%B2%D0%BB%D1%8F%D1%8E%D1%82%D1%81%D1%8F%20%D0%BC%D0%B5%D1%81%D1%82%D0%B0,900%3B%202013%2C%20N%2027%2C%20%D1%81%D1%82.3477.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cntd.ru/document/901709264#8P40L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2260215#8QC0M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/>
        </p:nvSpPr>
        <p:spPr>
          <a:xfrm>
            <a:off x="7010400" y="87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516" y="195062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Прием в школу в 2025 году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1F3D65-5DF0-40FD-AE26-BA5E553217A4}"/>
              </a:ext>
            </a:extLst>
          </p:cNvPr>
          <p:cNvSpPr/>
          <p:nvPr/>
        </p:nvSpPr>
        <p:spPr>
          <a:xfrm>
            <a:off x="1331640" y="47029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Аникеева Эльвира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Дамировна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категории,</a:t>
            </a:r>
          </a:p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Зам. директора по УР, </a:t>
            </a:r>
          </a:p>
          <a:p>
            <a:pPr algn="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 общего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6A48EC-C4A8-4600-9037-16735F39633A}"/>
              </a:ext>
            </a:extLst>
          </p:cNvPr>
          <p:cNvSpPr/>
          <p:nvPr/>
        </p:nvSpPr>
        <p:spPr>
          <a:xfrm>
            <a:off x="1331640" y="5219326"/>
            <a:ext cx="78050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Приказ Министерства Просвещения РФ от 02.09. 2020г. № 458 «Об утверждении </a:t>
            </a:r>
            <a:r>
              <a:rPr lang="ru-RU" sz="1200" b="1" i="0" u="none" strike="noStrike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2"/>
              </a:rPr>
              <a:t>Порядка приема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1200" b="1" i="0" u="none" strike="noStrike" dirty="0">
                <a:solidFill>
                  <a:srgbClr val="3451A0"/>
                </a:solidFill>
                <a:effectLst/>
                <a:latin typeface="Arial" panose="020B0604020202020204" pitchFamily="34" charset="0"/>
              </a:rPr>
              <a:t>»</a:t>
            </a:r>
          </a:p>
          <a:p>
            <a:pPr fontAlgn="base"/>
            <a:endParaRPr lang="ru-RU" sz="1200" b="1" dirty="0">
              <a:solidFill>
                <a:srgbClr val="3451A0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Документ с изменениями, внесенными:</a:t>
            </a:r>
            <a:b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sz="1100" b="0" i="0" u="sng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приказом Министерства просвещения РФ №171 от 04.03.2025г. (вступает в силу с 1 апреля 2025 года). </a:t>
            </a:r>
            <a:endParaRPr lang="ru-RU" sz="1100" b="0" i="0" dirty="0">
              <a:solidFill>
                <a:srgbClr val="444444"/>
              </a:solidFill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361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719572" y="188640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Первоочередной порядок приема</a:t>
            </a:r>
            <a:endParaRPr lang="ru-RU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C87C363-AFC7-4B91-A139-C0AE623CD283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B1D63B-2E12-44A4-8AAA-75DB866B3D51}"/>
              </a:ext>
            </a:extLst>
          </p:cNvPr>
          <p:cNvSpPr/>
          <p:nvPr/>
        </p:nvSpPr>
        <p:spPr>
          <a:xfrm>
            <a:off x="467544" y="69269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детям сотрудников органов внутренних дел, не являющихся сотрудниками полиции</a:t>
            </a:r>
            <a:endParaRPr lang="ru-RU" sz="1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4C78C3-BC71-4322-967F-D1E071537373}"/>
              </a:ext>
            </a:extLst>
          </p:cNvPr>
          <p:cNvSpPr/>
          <p:nvPr/>
        </p:nvSpPr>
        <p:spPr>
          <a:xfrm>
            <a:off x="467544" y="1412195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и детям, указанным в </a:t>
            </a:r>
            <a:r>
              <a:rPr lang="ru-RU" sz="1600" dirty="0">
                <a:latin typeface="Arial" panose="020B0604020202020204" pitchFamily="34" charset="0"/>
                <a:hlinkClick r:id="rId2"/>
              </a:rPr>
              <a:t>части 14 статьи 3 Федерального закона от 30 декабря 2012 г. N 283-ФЗ "О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Федерации"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009BF1-97AF-4851-9535-CB832F23A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11" y="2708920"/>
            <a:ext cx="5611008" cy="381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5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35EEF7-A539-6AEB-C6ED-2D77F987816C}"/>
              </a:ext>
            </a:extLst>
          </p:cNvPr>
          <p:cNvSpPr txBox="1"/>
          <p:nvPr/>
        </p:nvSpPr>
        <p:spPr>
          <a:xfrm>
            <a:off x="827584" y="192684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Преимущественный порядок приема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BD395-EF8D-4ED6-6C3B-3D6C5EAD1C39}"/>
              </a:ext>
            </a:extLst>
          </p:cNvPr>
          <p:cNvSpPr txBox="1"/>
          <p:nvPr/>
        </p:nvSpPr>
        <p:spPr>
          <a:xfrm>
            <a:off x="454880" y="776973"/>
            <a:ext cx="830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Ребенок, в том числе усыновленный (удочеренный) или находящийся под опекой или попечительством в семье, включая приемную семью либо в случаях, предусмотренных законами субъектов Российской Федерации, патронатную семью, имеет право преимущественного приема на обучение по основным общеобразовательным программам в государственную или муниципальную образовательную организацию, в которой обучаются его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ребенка, за исключением случаев, предусмотренных ч.5 и 6 ст.67 ФЗ.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8C906C-F1D9-4006-8BAE-DF5334641AD9}"/>
              </a:ext>
            </a:extLst>
          </p:cNvPr>
          <p:cNvSpPr/>
          <p:nvPr/>
        </p:nvSpPr>
        <p:spPr>
          <a:xfrm>
            <a:off x="2286000" y="3292232"/>
            <a:ext cx="6678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linkClick r:id="rId2"/>
              </a:rPr>
              <a:t>П.31. ст.67 Закона об образовании</a:t>
            </a:r>
          </a:p>
          <a:p>
            <a:r>
              <a:rPr lang="ru-RU" sz="1100" dirty="0">
                <a:hlinkClick r:id="rId2"/>
              </a:rPr>
              <a:t>https://www.consultant.ru/document/cons_doc_LAW_140174/16e2e6dcd017a68bc8b1a445142f9c86a69f3ffa/</a:t>
            </a:r>
            <a:r>
              <a:rPr lang="ru-RU" sz="1100" dirty="0"/>
              <a:t> </a:t>
            </a: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C87C363-AFC7-4B91-A139-C0AE623CD283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8494" y="65378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Прием по закрепленной территории</a:t>
            </a:r>
            <a:endParaRPr lang="ru-RU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C87C363-AFC7-4B91-A139-C0AE623CD283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D836B9-32E2-4709-A2E7-74F7DF4521BB}"/>
              </a:ext>
            </a:extLst>
          </p:cNvPr>
          <p:cNvSpPr/>
          <p:nvPr/>
        </p:nvSpPr>
        <p:spPr>
          <a:xfrm>
            <a:off x="-21968" y="0"/>
            <a:ext cx="740228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Сюда прикрепить скрин из приказа о закрепленной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46513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DB492C07-FE93-BDCB-AF7E-13B975AB9439}"/>
              </a:ext>
            </a:extLst>
          </p:cNvPr>
          <p:cNvSpPr txBox="1">
            <a:spLocks/>
          </p:cNvSpPr>
          <p:nvPr/>
        </p:nvSpPr>
        <p:spPr>
          <a:xfrm>
            <a:off x="670725" y="1556792"/>
            <a:ext cx="8280920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Дети-сироты и дети, оставшиеся без попечения родителей,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военнослужащих, проходящих военную службу по контракту,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государственных гражданских служащих и гражданского персонала федеральных органов исполнительной власти и федеральных государственных органов, в которых федеральным законом предусмотрена военная служба,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граждан, которые уволены с военной службы по достижении ими предельного возраста пребывания на военной службе, по состоянию здоровья или в связи с организационно-штатными мероприятиями и общая продолжительность военной службы которых составляет двадцать лет и более,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военнослужащих, погибших при исполнении ими обязанностей военной службы или умерших вследствие увечья (ранения, травмы, контузии) или заболевания, полученных ими при исполнении обязанностей военной службы,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Героев Советского Союза, Героев Российской Федерации и полных кавалеров ордена Славы,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сотрудников органов внутренних дел,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сотрудников Федеральной службы войск национальной гвардии Российской Федерации,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дети граждан, которые уволены со службы в органах внутренних дел или в войсках национальной гвардии Российской Федерации по достижении ими предельного возраста пребывания на службе в органах внутренних дел или войсках национальной гвардии Российской Федерации, по состоянию здоровья или в связи с организационно-штатными мероприятиями и общая продолжительность службы которых составляет двадцать лет и более,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сотрудников органов внутренних дел,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сотрудников Федеральной службы войск национальной гвардии Российской Федерации, погибших или умерших вследствие увечья или иного повреждения здоровья, полученных в связи с исполнением служебных обязанностей, либо вследствие заболевания, полученного в период прохождения службы в органах внутренних дел или в войсках национальной гвардии Российской Федерации,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дети, находящиеся на иждивении указанных лиц, дети прокурорских работников, погибших или умерших вследствие увечья или иного повреждения здоровья, полученных ими в период службы в органах прокуратуры либо после увольнения вследствие причинения вреда здоровью в связи с их служебной деятельностью,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дети сотрудников Следственного комитета Российской Федерации, погибших или умерших вследствие увечья или иного повреждения здоровья, полученных ими в период службы в Следственном комитете Российской Федерации либо после увольнения вследствие причинения вреда здоровью в связи с их служебной деятельностью, а также иные лица в случаях, установленных федеральными законами, 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E0EC8-5941-F83E-C5E5-4E191E710CB4}"/>
              </a:ext>
            </a:extLst>
          </p:cNvPr>
          <p:cNvSpPr txBox="1"/>
          <p:nvPr/>
        </p:nvSpPr>
        <p:spPr>
          <a:xfrm>
            <a:off x="796739" y="116632"/>
            <a:ext cx="8028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Преимущественный порядок приема в общеобразовательные организации со специальными наименованиями "кадетская школа", "кадетский (морской кадетский) корпус" и "казачий кадетский корпус"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213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F9DFC224-E272-4D79-B3A0-BF239800CDED}"/>
              </a:ext>
            </a:extLst>
          </p:cNvPr>
          <p:cNvSpPr txBox="1">
            <a:spLocks/>
          </p:cNvSpPr>
          <p:nvPr/>
        </p:nvSpPr>
        <p:spPr>
          <a:xfrm>
            <a:off x="431540" y="980728"/>
            <a:ext cx="8280920" cy="185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/>
            <a:r>
              <a:rPr lang="ru-RU" sz="1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Прием заявлений: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Прием заявлений </a:t>
            </a:r>
            <a:r>
              <a:rPr lang="ru-RU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1 апреля по 30 июня текущего года;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Издание приказа о приеме на обучение в течение 3 рабочих дней после завершения приема заявлений о приеме на обучение в первый класс;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755576" y="332656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Прием первоклассников («первая волна»)</a:t>
            </a:r>
            <a:endParaRPr lang="ru-RU" dirty="0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2C29A1B7-2C7F-4A5D-B7B8-402ABE55BCD9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6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1E3A52-1F8F-4790-85A1-7244F845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7416824" cy="492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21891B-8891-4F0B-9743-628C6E34EF74}"/>
              </a:ext>
            </a:extLst>
          </p:cNvPr>
          <p:cNvSpPr txBox="1"/>
          <p:nvPr/>
        </p:nvSpPr>
        <p:spPr>
          <a:xfrm>
            <a:off x="755576" y="332656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Подача заявлений до 1 апреля 2025 года: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6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1891B-8891-4F0B-9743-628C6E34EF74}"/>
              </a:ext>
            </a:extLst>
          </p:cNvPr>
          <p:cNvSpPr txBox="1"/>
          <p:nvPr/>
        </p:nvSpPr>
        <p:spPr>
          <a:xfrm>
            <a:off x="755576" y="332656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Подача заявлений с 1 апреля 2025 года: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F6491-894A-4F43-BF03-F2EF98788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38" y="1772816"/>
            <a:ext cx="4236887" cy="1008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A5564-C672-4590-9882-B880DDBE7BB2}"/>
              </a:ext>
            </a:extLst>
          </p:cNvPr>
          <p:cNvSpPr txBox="1"/>
          <p:nvPr/>
        </p:nvSpPr>
        <p:spPr>
          <a:xfrm>
            <a:off x="786689" y="980728"/>
            <a:ext cx="345638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Граждане РФ</a:t>
            </a: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1477A-1819-4466-8D1D-AB9BE804D540}"/>
              </a:ext>
            </a:extLst>
          </p:cNvPr>
          <p:cNvSpPr txBox="1"/>
          <p:nvPr/>
        </p:nvSpPr>
        <p:spPr>
          <a:xfrm>
            <a:off x="4770022" y="980728"/>
            <a:ext cx="40684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Иностранные граждане / лица без гражданства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D10ADC-8165-440E-9F4B-D854FCDAAC54}"/>
              </a:ext>
            </a:extLst>
          </p:cNvPr>
          <p:cNvSpPr/>
          <p:nvPr/>
        </p:nvSpPr>
        <p:spPr>
          <a:xfrm>
            <a:off x="409327" y="3072348"/>
            <a:ext cx="4086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в электронной форме посредством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ЕПГУ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с использованием функционала (сервисов)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региональных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 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ЕПГУ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через операторов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почтовой связи 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общего пользования заказным письмом с уведомлением о вручении;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лично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 в общеобразовательную организацию.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60B6B8-812F-48A6-A98A-A526E414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23" y="1772816"/>
            <a:ext cx="4236888" cy="11265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186357-CDC2-4436-81C4-0CEAF471D36E}"/>
              </a:ext>
            </a:extLst>
          </p:cNvPr>
          <p:cNvSpPr/>
          <p:nvPr/>
        </p:nvSpPr>
        <p:spPr>
          <a:xfrm>
            <a:off x="4648221" y="3072348"/>
            <a:ext cx="4086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в электронной форме посредством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ЕПГУ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с использованием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региональных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 порталов государственных и муниципальных услуг и (или) функционала (сервисов) региональных государственных информационных систем субъектов РФ (при наличии технической возможности);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через операторов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</a:rPr>
              <a:t>почтовой связи </a:t>
            </a:r>
            <a:r>
              <a:rPr lang="ru-RU" sz="1500" dirty="0">
                <a:solidFill>
                  <a:srgbClr val="444444"/>
                </a:solidFill>
                <a:latin typeface="Arial" panose="020B0604020202020204" pitchFamily="34" charset="0"/>
              </a:rPr>
              <a:t>общего пользования заказным письмом с уведомлением о вручении.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D868829-64B7-4016-8EEF-6C92EA04A608}"/>
              </a:ext>
            </a:extLst>
          </p:cNvPr>
          <p:cNvCxnSpPr/>
          <p:nvPr/>
        </p:nvCxnSpPr>
        <p:spPr>
          <a:xfrm>
            <a:off x="3923928" y="2564904"/>
            <a:ext cx="648072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CCD77F1-CCB3-4E8E-8B2F-D74D39E5549E}"/>
              </a:ext>
            </a:extLst>
          </p:cNvPr>
          <p:cNvCxnSpPr>
            <a:cxnSpLocks/>
          </p:cNvCxnSpPr>
          <p:nvPr/>
        </p:nvCxnSpPr>
        <p:spPr>
          <a:xfrm>
            <a:off x="7236296" y="2708920"/>
            <a:ext cx="1602178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EC1F1C-44DE-48CB-9494-DAC40F104E11}"/>
              </a:ext>
            </a:extLst>
          </p:cNvPr>
          <p:cNvSpPr txBox="1"/>
          <p:nvPr/>
        </p:nvSpPr>
        <p:spPr>
          <a:xfrm>
            <a:off x="5892565" y="6237312"/>
            <a:ext cx="31143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rgbClr val="FF0000"/>
                </a:solidFill>
              </a:rPr>
              <a:t>П. 23(1) не распространяется на граждан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57824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F9DFC224-E272-4D79-B3A0-BF239800CDED}"/>
              </a:ext>
            </a:extLst>
          </p:cNvPr>
          <p:cNvSpPr txBox="1">
            <a:spLocks/>
          </p:cNvSpPr>
          <p:nvPr/>
        </p:nvSpPr>
        <p:spPr>
          <a:xfrm>
            <a:off x="431540" y="1772816"/>
            <a:ext cx="8280920" cy="2956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7188"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поступающего и (или) родителей со следующими документами: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  <a:r>
              <a:rPr lang="ru-RU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осуществление образовательной 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государственной аккредитации;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8494" y="65378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Порядок приема заявлений </a:t>
            </a:r>
            <a:r>
              <a:rPr lang="ru-RU" sz="1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(родителей или обучающегося п.22)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B91E8-8A14-A871-F7AF-487E69CB96AD}"/>
              </a:ext>
            </a:extLst>
          </p:cNvPr>
          <p:cNvSpPr txBox="1"/>
          <p:nvPr/>
        </p:nvSpPr>
        <p:spPr>
          <a:xfrm>
            <a:off x="562480" y="4751758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21. При приеме на обучение по имеющим государственную аккредитацию образовательным программам начального общего и основного общего образования выбор языка образования, изучаемых родного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язык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а из числа языков народов Российской Федерации, в том числе русского языка как родного языка, государственных языков республик Российской Федерации осуществляется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по заявлению родителей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(законных представителей) детей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3101D8-6226-484F-832A-9B25BDD974F9}"/>
              </a:ext>
            </a:extLst>
          </p:cNvPr>
          <p:cNvSpPr/>
          <p:nvPr/>
        </p:nvSpPr>
        <p:spPr>
          <a:xfrm>
            <a:off x="-21968" y="0"/>
            <a:ext cx="57636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Сюда поставить ссылку на официальный сайт</a:t>
            </a: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DBE2FC6A-C9B5-40A0-BCD8-EC89DC579FCC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5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5814572" y="396286"/>
            <a:ext cx="3077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Госуслуги РФ.</a:t>
            </a:r>
          </a:p>
          <a:p>
            <a:pPr algn="ctr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Инструкция по подаче заявления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80966C-0968-4BD3-ABA0-8D1FC40AEDFC}"/>
              </a:ext>
            </a:extLst>
          </p:cNvPr>
          <p:cNvSpPr/>
          <p:nvPr/>
        </p:nvSpPr>
        <p:spPr>
          <a:xfrm>
            <a:off x="6033463" y="581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https://www.gosuslugi.ru/</a:t>
            </a:r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E2EDD1-8177-496D-9BD2-BC559729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46" y="4365104"/>
            <a:ext cx="6396095" cy="20031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0AF7CE0-AE73-452A-8DA6-F01AFF23930F}"/>
              </a:ext>
            </a:extLst>
          </p:cNvPr>
          <p:cNvSpPr/>
          <p:nvPr/>
        </p:nvSpPr>
        <p:spPr>
          <a:xfrm>
            <a:off x="-21968" y="0"/>
            <a:ext cx="57636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место этих слайдов вставить скрины свои</a:t>
            </a: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A1B7E9AC-B611-4FEC-82CA-29EF88276812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0064D-FDDD-491F-91AC-8D93E9F0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00104"/>
            <a:ext cx="6935168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732240" y="45287"/>
            <a:ext cx="2049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Госуслуги РТ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FEC1AC-A46D-4948-B704-24F13A893500}"/>
              </a:ext>
            </a:extLst>
          </p:cNvPr>
          <p:cNvSpPr/>
          <p:nvPr/>
        </p:nvSpPr>
        <p:spPr>
          <a:xfrm>
            <a:off x="-21968" y="0"/>
            <a:ext cx="57636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место этих слайдов вставить скрины свои</a:t>
            </a:r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1BAF74FE-CE44-477A-932D-7D95CE077779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7964A4-B7C5-42D7-879C-766F0717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34" y="640218"/>
            <a:ext cx="6408712" cy="580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1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3568" y="170056"/>
            <a:ext cx="80288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2"/>
              </a:rPr>
              <a:t>Федеральный закон от 29.12.2012 N 273-ФЗ (ред. от 25.12.2023) "Об образовании в Российской Федерации" (с изм. и доп., вступ. в силу с 01.04.2025)</a:t>
            </a:r>
            <a:endParaRPr lang="ru-RU" b="1" dirty="0"/>
          </a:p>
          <a:p>
            <a:pPr algn="ctr"/>
            <a:r>
              <a:rPr lang="ru-RU" b="1" dirty="0"/>
              <a:t>Статья 67. Организация приема на обучение по основным общеобразовательным программам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FF5A4-F6F0-4241-B596-5993BD2A8504}"/>
              </a:ext>
            </a:extLst>
          </p:cNvPr>
          <p:cNvSpPr/>
          <p:nvPr/>
        </p:nvSpPr>
        <p:spPr>
          <a:xfrm>
            <a:off x="683568" y="1772816"/>
            <a:ext cx="80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Получение дошкольного образования в образовательных организациях может начинаться по достижении детьми возраста двух месяцев.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Получение начального общего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образовательных организациях начинается по достижении детьми возраста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шести лет и шести месяцев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отсутствии противопоказаний по состоянию здоровья,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но не позже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достижения ими возраста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восьми лет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По заявлению родителей </a:t>
            </a:r>
            <a:r>
              <a:rPr lang="ru-RU" u="sng" dirty="0">
                <a:solidFill>
                  <a:srgbClr val="1A0DAB"/>
                </a:solidFill>
                <a:latin typeface="Times New Roman" panose="02020603050405020304" pitchFamily="18" charset="0"/>
                <a:hlinkClick r:id="rId3"/>
              </a:rPr>
              <a:t>(законных представителей)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детей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F01156-3B02-4407-8C2E-64A00F360E59}"/>
              </a:ext>
            </a:extLst>
          </p:cNvPr>
          <p:cNvSpPr/>
          <p:nvPr/>
        </p:nvSpPr>
        <p:spPr>
          <a:xfrm>
            <a:off x="755576" y="48691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2. </a:t>
            </a:r>
            <a:r>
              <a:rPr lang="ru-RU" u="sng" dirty="0">
                <a:solidFill>
                  <a:srgbClr val="1A0DAB"/>
                </a:solidFill>
                <a:latin typeface="Times New Roman" panose="02020603050405020304" pitchFamily="18" charset="0"/>
                <a:hlinkClick r:id="rId4"/>
              </a:rPr>
              <a:t>Правила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приема на обучение по основным общеобразовательным программам должны обеспечивать прием всех граждан, которые имеют право на получение общего образования соответствующего уровня, если иное не предусмотрено настоящим Федеральным законом.</a:t>
            </a:r>
            <a:endParaRPr lang="ru-RU" dirty="0"/>
          </a:p>
        </p:txBody>
      </p:sp>
      <p:sp>
        <p:nvSpPr>
          <p:cNvPr id="2" name="Звезда: 5 точек 1">
            <a:extLst>
              <a:ext uri="{FF2B5EF4-FFF2-40B4-BE49-F238E27FC236}">
                <a16:creationId xmlns:a16="http://schemas.microsoft.com/office/drawing/2014/main" id="{E356B3EA-A8F5-4412-BE7A-FA5243557BA9}"/>
              </a:ext>
            </a:extLst>
          </p:cNvPr>
          <p:cNvSpPr/>
          <p:nvPr/>
        </p:nvSpPr>
        <p:spPr>
          <a:xfrm>
            <a:off x="8604448" y="6400490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F9DFC224-E272-4D79-B3A0-BF239800CDED}"/>
              </a:ext>
            </a:extLst>
          </p:cNvPr>
          <p:cNvSpPr txBox="1">
            <a:spLocks/>
          </p:cNvSpPr>
          <p:nvPr/>
        </p:nvSpPr>
        <p:spPr>
          <a:xfrm>
            <a:off x="519642" y="764704"/>
            <a:ext cx="80288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организация осуществляет проверку достоверности сведений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заявлении о приеме на обучение, и соответствия действительности поданных электронных образов документов. При проведении указанной проверки общеобразовательная организация вправе обращаться к соответствующим государственным информационным системам, в государственные (муниципальные) органы и организации.</a:t>
            </a:r>
            <a:endParaRPr lang="ru-RU" sz="20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49858" y="39537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Проверка сведений заявлений граждан РФ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9E79F-4F38-9AF0-E4BD-374B589BFA07}"/>
              </a:ext>
            </a:extLst>
          </p:cNvPr>
          <p:cNvSpPr txBox="1"/>
          <p:nvPr/>
        </p:nvSpPr>
        <p:spPr>
          <a:xfrm>
            <a:off x="447634" y="3667635"/>
            <a:ext cx="82311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результатах рассмотрения заявления 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на обучение </a:t>
            </a:r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на 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в заявлении о приеме на обучение </a:t>
            </a:r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 (почтовый и (или) электронный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в </a:t>
            </a:r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ЕПГУ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(при условии завершения прохождения процедуры регистрации в единой системе идентификации и аутентификации при предоставлении согласия родителем(</a:t>
            </a:r>
            <a:r>
              <a:rPr lang="ru-RU" sz="2000" b="0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2000" b="0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2000" b="0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поступающим).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7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DCC11-113C-4B02-AF0E-30747FD6A9A1}"/>
              </a:ext>
            </a:extLst>
          </p:cNvPr>
          <p:cNvSpPr txBox="1"/>
          <p:nvPr/>
        </p:nvSpPr>
        <p:spPr>
          <a:xfrm>
            <a:off x="649858" y="395372"/>
            <a:ext cx="802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Проверка сведений заявлений иностранных граждан / лиц без гражданства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6C827-0C64-44AA-B6CE-A7859E07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52" y="1124744"/>
            <a:ext cx="5753903" cy="771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09AF1-E10D-42A5-9A70-6100E78B7E30}"/>
              </a:ext>
            </a:extLst>
          </p:cNvPr>
          <p:cNvSpPr txBox="1"/>
          <p:nvPr/>
        </p:nvSpPr>
        <p:spPr>
          <a:xfrm>
            <a:off x="251520" y="2047211"/>
            <a:ext cx="34563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Неполный комплект документов, предусмотренных п.26(1) и 26(2) – возвращаем заявление без рассмотрения.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631EB-AAB4-46DD-A7F6-2FBADFC7D7D3}"/>
              </a:ext>
            </a:extLst>
          </p:cNvPr>
          <p:cNvSpPr txBox="1"/>
          <p:nvPr/>
        </p:nvSpPr>
        <p:spPr>
          <a:xfrm>
            <a:off x="4664303" y="2047211"/>
            <a:ext cx="345638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Полный комплект документов, предусмотренных п.26(1) и 26(2) – в течение 25 дней осуществляем проверку достоверности документов.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4CFE8-2A10-4A22-9E0D-44DABBD62EF1}"/>
              </a:ext>
            </a:extLst>
          </p:cNvPr>
          <p:cNvSpPr txBox="1"/>
          <p:nvPr/>
        </p:nvSpPr>
        <p:spPr>
          <a:xfrm>
            <a:off x="3707904" y="3628234"/>
            <a:ext cx="524984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Если сведения достоверны, то со дня их подтверждения направляем в тестирующую организацию для прохождения тестирования на знание русского языка.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592DA-48D3-4A0A-9FEE-8C93F3DE83DA}"/>
              </a:ext>
            </a:extLst>
          </p:cNvPr>
          <p:cNvSpPr txBox="1"/>
          <p:nvPr/>
        </p:nvSpPr>
        <p:spPr>
          <a:xfrm>
            <a:off x="3707765" y="4887442"/>
            <a:ext cx="262506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Направление отправляем по адресу, указанному в заявлении (почтовый или электронный) и в личный кабинет ЕГПУ.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87C47-E56F-405F-A31F-E172527833E9}"/>
              </a:ext>
            </a:extLst>
          </p:cNvPr>
          <p:cNvSpPr txBox="1"/>
          <p:nvPr/>
        </p:nvSpPr>
        <p:spPr>
          <a:xfrm>
            <a:off x="6421331" y="4898163"/>
            <a:ext cx="262506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Уведомляем тестирующую организацию в электронной форме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7D06EF-DF13-4D73-BEB2-2696497FE05F}"/>
              </a:ext>
            </a:extLst>
          </p:cNvPr>
          <p:cNvCxnSpPr>
            <a:cxnSpLocks/>
          </p:cNvCxnSpPr>
          <p:nvPr/>
        </p:nvCxnSpPr>
        <p:spPr>
          <a:xfrm>
            <a:off x="2629460" y="1628800"/>
            <a:ext cx="1602178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D22AA3B-2499-413E-8EE2-CE8B4D2EF862}"/>
              </a:ext>
            </a:extLst>
          </p:cNvPr>
          <p:cNvCxnSpPr>
            <a:cxnSpLocks/>
          </p:cNvCxnSpPr>
          <p:nvPr/>
        </p:nvCxnSpPr>
        <p:spPr>
          <a:xfrm>
            <a:off x="1979712" y="1886160"/>
            <a:ext cx="1728053" cy="10217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41795F-3115-4E1C-981E-D3AA7E2A6758}"/>
              </a:ext>
            </a:extLst>
          </p:cNvPr>
          <p:cNvSpPr txBox="1"/>
          <p:nvPr/>
        </p:nvSpPr>
        <p:spPr>
          <a:xfrm>
            <a:off x="649858" y="39537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Прохождение тестирования на знание русского языка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7C2CF-531F-44C3-9BB6-01F3DBCB8FD8}"/>
              </a:ext>
            </a:extLst>
          </p:cNvPr>
          <p:cNvSpPr txBox="1"/>
          <p:nvPr/>
        </p:nvSpPr>
        <p:spPr>
          <a:xfrm>
            <a:off x="323528" y="908720"/>
            <a:ext cx="849694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Ждем результаты. </a:t>
            </a:r>
          </a:p>
          <a:p>
            <a:pPr algn="ctr"/>
            <a:r>
              <a:rPr lang="ru-RU" dirty="0"/>
              <a:t>Тестирующая организация в течение 3 рабочих дней после прохождения тестирования уведомляет образовательную организацию, выдавшую направление, о результатах.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B2C5E-53DE-4DE9-90B6-62C639530698}"/>
              </a:ext>
            </a:extLst>
          </p:cNvPr>
          <p:cNvSpPr txBox="1"/>
          <p:nvPr/>
        </p:nvSpPr>
        <p:spPr>
          <a:xfrm>
            <a:off x="323528" y="2216152"/>
            <a:ext cx="849694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Образовательная организация направляет информацию о результатах тестирования и рассмотрения заявления о приеме на обучение ребенка по адресу, указанному в заявлении (почтовый или электронный) и в личный кабинет ЕПГУ. </a:t>
            </a:r>
          </a:p>
        </p:txBody>
      </p:sp>
    </p:spTree>
    <p:extLst>
      <p:ext uri="{BB962C8B-B14F-4D97-AF65-F5344CB8AC3E}">
        <p14:creationId xmlns:p14="http://schemas.microsoft.com/office/powerpoint/2010/main" val="106646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14A3AC-7B94-49A3-AD3A-9B716D007745}"/>
              </a:ext>
            </a:extLst>
          </p:cNvPr>
          <p:cNvSpPr txBox="1"/>
          <p:nvPr/>
        </p:nvSpPr>
        <p:spPr>
          <a:xfrm>
            <a:off x="649858" y="39537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Прохождение тестирования на знание русского языка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C9C2F-D140-4A72-84F8-B361FCC3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4505375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674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49858" y="188641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Требования к заявлению</a:t>
            </a:r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02E9B6E-2776-E38C-1346-099AF7F10341}"/>
              </a:ext>
            </a:extLst>
          </p:cNvPr>
          <p:cNvSpPr txBox="1">
            <a:spLocks/>
          </p:cNvSpPr>
          <p:nvPr/>
        </p:nvSpPr>
        <p:spPr>
          <a:xfrm>
            <a:off x="431540" y="618751"/>
            <a:ext cx="8280920" cy="6050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должны быть указаны сведения в соответствии с п. 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24 Порядка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sz="2400" b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Иностранные граждане/ лица без гражданства дополнительно в заявлении о приеме дает согласие для прохождения тестирования.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прилагаются документы в соответствии с </a:t>
            </a:r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п.26, 26(1), 26(2)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Порядка;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требовать представления других документов в качестве основания для приема на обучение по основным общеобразовательным программам.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Родитель(и) (законный(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представитель(и) ребенка или поступающий имеют право по своему усмотрению представлять другие документы.</a:t>
            </a:r>
          </a:p>
          <a:p>
            <a:pPr algn="just" fontAlgn="base"/>
            <a:endParaRPr lang="ru-RU" sz="9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заявления размещаем на информационном стенде и на официальном сайте.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регистрируем в журнале заявлений;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Выдаем документ о принятии заявления.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51562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17A9D-57DC-4ED6-A308-340F5BBFE3BB}"/>
              </a:ext>
            </a:extLst>
          </p:cNvPr>
          <p:cNvSpPr txBox="1"/>
          <p:nvPr/>
        </p:nvSpPr>
        <p:spPr>
          <a:xfrm>
            <a:off x="649858" y="188641"/>
            <a:ext cx="802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Перечень документов для граждан РФ.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 26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9693E-78C6-4952-8F40-1E7EF1E9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7"/>
            <a:ext cx="6048672" cy="549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40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D1ED-7911-4454-B9B9-7A1275675658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Пункты 26(1)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2D3D36-30DC-41D4-ADA7-C6C05488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12449"/>
            <a:ext cx="4820136" cy="545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B16D-2CD6-4A04-8751-8F2E6FB9EBDA}"/>
              </a:ext>
            </a:extLst>
          </p:cNvPr>
          <p:cNvSpPr txBox="1"/>
          <p:nvPr/>
        </p:nvSpPr>
        <p:spPr>
          <a:xfrm>
            <a:off x="5827149" y="5157192"/>
            <a:ext cx="295232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FF0000"/>
                </a:solidFill>
              </a:rPr>
              <a:t>Абзацы 3-5 и 7-9 п. 26(1) не распространяются на граждан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79401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D1ED-7911-4454-B9B9-7A1275675658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Пункты 26(1)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EAD126-1606-422A-BC02-E99DA3AA4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1" y="1152127"/>
            <a:ext cx="4083567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070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D1ED-7911-4454-B9B9-7A1275675658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Пункты 26(1)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A2FF9-C602-4E38-99DE-D748DD56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5734850" cy="41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4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D1ED-7911-4454-B9B9-7A1275675658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Пункты 26(1)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8E9DC-5624-47AA-ACD8-9C908722CD40}"/>
              </a:ext>
            </a:extLst>
          </p:cNvPr>
          <p:cNvSpPr txBox="1"/>
          <p:nvPr/>
        </p:nvSpPr>
        <p:spPr>
          <a:xfrm>
            <a:off x="467544" y="134076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Копии документов, подтверждающих родство заявителя,</a:t>
            </a:r>
          </a:p>
          <a:p>
            <a:pPr marL="342900" indent="-342900">
              <a:buAutoNum type="arabicPeriod"/>
            </a:pPr>
            <a:r>
              <a:rPr lang="ru-RU" dirty="0"/>
              <a:t>Законность нахождения ребенка на территории РФ (вид на жительство, разрешение на временное проживание, виза, миграционная карта и пр.),</a:t>
            </a:r>
          </a:p>
          <a:p>
            <a:pPr marL="342900" indent="-342900">
              <a:buAutoNum type="arabicPeriod"/>
            </a:pPr>
            <a:r>
              <a:rPr lang="ru-RU" dirty="0"/>
              <a:t>Копии документов, подтверждающих прохождение государственной дактилоскопической регистрации ребенка, </a:t>
            </a:r>
          </a:p>
          <a:p>
            <a:pPr marL="342900" indent="-342900">
              <a:buAutoNum type="arabicPeriod"/>
            </a:pPr>
            <a:r>
              <a:rPr lang="ru-RU" dirty="0"/>
              <a:t>Копии документов, подтверждающих изучение русского языка (со 2 по 11 класс) при наличии,</a:t>
            </a:r>
          </a:p>
          <a:p>
            <a:pPr marL="342900" indent="-342900">
              <a:buAutoNum type="arabicPeriod"/>
            </a:pPr>
            <a:r>
              <a:rPr lang="ru-RU" dirty="0"/>
              <a:t>Копии документов, удостоверяющих личность ребенка (паспорт иностранного государства или др. (разрешение на временное проживание, временное удостоверение личности, вид на жительство и пр. документы лица без гражданства),</a:t>
            </a:r>
          </a:p>
          <a:p>
            <a:pPr marL="342900" indent="-342900">
              <a:buAutoNum type="arabicPeriod"/>
            </a:pPr>
            <a:r>
              <a:rPr lang="ru-RU" dirty="0"/>
              <a:t>Копия ИНН, СНИЛС родителя (при наличии),  </a:t>
            </a:r>
          </a:p>
          <a:p>
            <a:pPr marL="342900" indent="-342900">
              <a:buAutoNum type="arabicPeriod"/>
            </a:pPr>
            <a:r>
              <a:rPr lang="ru-RU" dirty="0"/>
              <a:t>Копия СНИЛС ребенка (при наличии),</a:t>
            </a:r>
          </a:p>
          <a:p>
            <a:pPr marL="342900" indent="-342900">
              <a:buAutoNum type="arabicPeriod"/>
            </a:pPr>
            <a:r>
              <a:rPr lang="ru-RU" dirty="0"/>
              <a:t>Медицинское заключение об отсутствии у ребенка инфекционных заболеваний,</a:t>
            </a:r>
          </a:p>
          <a:p>
            <a:pPr marL="342900" indent="-342900">
              <a:buAutoNum type="arabicPeriod"/>
            </a:pPr>
            <a:r>
              <a:rPr lang="ru-RU" dirty="0"/>
              <a:t>Копии документов о трудовой деятельности родителя (при наличии).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i="1" dirty="0"/>
              <a:t>Все документы на русском языке или с заверенным в установленном порядке переводом на русский язык. </a:t>
            </a:r>
          </a:p>
          <a:p>
            <a:pPr marL="342900" indent="-342900">
              <a:buAutoNum type="arabicPeriod"/>
            </a:pPr>
            <a:endParaRPr lang="ru-RU" i="1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8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860BDB-2423-426D-832A-F49E7639541E}"/>
              </a:ext>
            </a:extLst>
          </p:cNvPr>
          <p:cNvSpPr/>
          <p:nvPr/>
        </p:nvSpPr>
        <p:spPr>
          <a:xfrm>
            <a:off x="781950" y="59193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A0DAB"/>
                </a:solidFill>
                <a:latin typeface="PT Sans"/>
                <a:hlinkClick r:id="rId2"/>
              </a:rPr>
              <a:t>Федеральный закон от 29.12.2012 N 273-ФЗ (ред. от 25.12.2023) "Об образовании в Российской Федерации" </a:t>
            </a:r>
            <a:endParaRPr lang="ru-RU" sz="1400" b="1" dirty="0">
              <a:solidFill>
                <a:srgbClr val="1A0DAB"/>
              </a:solidFill>
              <a:latin typeface="PT Sans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</a:rPr>
              <a:t>Статья 30. Локальные нормативные акты, содержащие нормы, регулирующие образовательные отношения</a:t>
            </a:r>
            <a:endParaRPr lang="ru-RU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A5C8F6-F40E-40F8-A1C8-C92FD12BB959}"/>
              </a:ext>
            </a:extLst>
          </p:cNvPr>
          <p:cNvSpPr/>
          <p:nvPr/>
        </p:nvSpPr>
        <p:spPr>
          <a:xfrm>
            <a:off x="899592" y="150124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Образовательная организация принимает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локальные нормативные акты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основным вопросам организации и осуществления образовательной деятельности,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в том числе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регламентирующие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правила приема обучающихся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режим занятий обучающихся, формы, периодичность и порядок текущего контроля успеваемости и промежуточной аттестации обучающихся, порядок и основания перевода, отчисления и восстановления обучающихся, порядок оформления возникновения, приостановления и прекращения отношений между образовательной организацией и обучающимися и (или) родителями </a:t>
            </a:r>
            <a:r>
              <a:rPr lang="ru-RU" u="sng" dirty="0">
                <a:solidFill>
                  <a:srgbClr val="1A0DAB"/>
                </a:solidFill>
                <a:latin typeface="Times New Roman" panose="02020603050405020304" pitchFamily="18" charset="0"/>
                <a:hlinkClick r:id="rId3"/>
              </a:rPr>
              <a:t>(законными представителями)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несовершеннолетних обучающихся.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4FDD0A-E55D-4461-9501-BCB9431E471F}"/>
              </a:ext>
            </a:extLst>
          </p:cNvPr>
          <p:cNvSpPr/>
          <p:nvPr/>
        </p:nvSpPr>
        <p:spPr>
          <a:xfrm>
            <a:off x="-21967" y="0"/>
            <a:ext cx="367240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поводу локального акта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840881-4118-4725-B4FB-0947FA683AB9}"/>
              </a:ext>
            </a:extLst>
          </p:cNvPr>
          <p:cNvSpPr/>
          <p:nvPr/>
        </p:nvSpPr>
        <p:spPr>
          <a:xfrm>
            <a:off x="883925" y="544522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Правила приема в конкретную общеобразовательную организацию на обучение по основным общеобразовательным программам в части, не урегулированной законодательством об образовании, устанавливаются общеобразовательной организацией самостоятельно.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0C5BE6-1AC5-489D-9F34-7BF046895402}"/>
              </a:ext>
            </a:extLst>
          </p:cNvPr>
          <p:cNvSpPr/>
          <p:nvPr/>
        </p:nvSpPr>
        <p:spPr>
          <a:xfrm>
            <a:off x="899592" y="4650832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solidFill>
                  <a:srgbClr val="444444"/>
                </a:solidFill>
                <a:latin typeface="Arial" panose="020B0604020202020204" pitchFamily="34" charset="0"/>
              </a:rPr>
              <a:t>Приказ Министерства Просвещения РФ от 02.09. 2020г. № 458 «Об утверждении </a:t>
            </a:r>
            <a:r>
              <a:rPr lang="ru-RU" sz="1400" b="1" dirty="0">
                <a:solidFill>
                  <a:srgbClr val="3451A0"/>
                </a:solidFill>
                <a:latin typeface="Arial" panose="020B0604020202020204" pitchFamily="34" charset="0"/>
                <a:hlinkClick r:id="rId4"/>
              </a:rPr>
              <a:t>Порядка приема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1400" b="1" dirty="0">
                <a:solidFill>
                  <a:srgbClr val="3451A0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22855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D1ED-7911-4454-B9B9-7A1275675658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 26(2)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539C0-30CF-4D02-8064-EDAF9084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136904" cy="139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D8597E-17EC-4698-8C6A-AD0CFD8F4F57}"/>
              </a:ext>
            </a:extLst>
          </p:cNvPr>
          <p:cNvSpPr/>
          <p:nvPr/>
        </p:nvSpPr>
        <p:spPr>
          <a:xfrm>
            <a:off x="487840" y="3212976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20. Положения </a:t>
            </a:r>
            <a:r>
              <a:rPr lang="ru-RU" sz="16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3"/>
              </a:rPr>
              <a:t>пунктов 13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и </a:t>
            </a:r>
            <a:r>
              <a:rPr lang="ru-RU" sz="16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4"/>
              </a:rPr>
              <a:t>18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настоящей статьи не распространяются на лиц без гражданства, получивших временное удостоверение личности лица без гражданства, а также иностранных граждан: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2) являющихся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должностными лицами международных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(межгосударственных, межправительственных)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организаций, въехавшими в Российскую Федерацию в связи с исполнением служебных обязанностей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сотрудниками представительств международных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(межгосударственных, межправительственных)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организаций на территории Российской Федерации или сотрудниками представительств и должностными лицами иных организаций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которым в соответствии с международными договорами Российской Федерации предоставлен статус, аналогичный статусу международных (межгосударственных, межправительственных) организаций, а также членами семей указанных лиц;</a:t>
            </a:r>
          </a:p>
        </p:txBody>
      </p:sp>
    </p:spTree>
    <p:extLst>
      <p:ext uri="{BB962C8B-B14F-4D97-AF65-F5344CB8AC3E}">
        <p14:creationId xmlns:p14="http://schemas.microsoft.com/office/powerpoint/2010/main" val="4027648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6D1ED-7911-4454-B9B9-7A1275675658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 26(2)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539C0-30CF-4D02-8064-EDAF9084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136904" cy="139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3FC76-E806-4A1B-A4A9-08289E4AED99}"/>
              </a:ext>
            </a:extLst>
          </p:cNvPr>
          <p:cNvSpPr/>
          <p:nvPr/>
        </p:nvSpPr>
        <p:spPr>
          <a:xfrm>
            <a:off x="522697" y="2883707"/>
            <a:ext cx="8283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21. На основе принципа взаимности действие </a:t>
            </a:r>
            <a:r>
              <a:rPr lang="ru-RU" sz="16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3"/>
              </a:rPr>
              <a:t>пунктов 13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и </a:t>
            </a:r>
            <a:r>
              <a:rPr lang="ru-RU" sz="16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4"/>
              </a:rPr>
              <a:t>18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настоящей статьи не распространяется на иностранных граждан, являющихся: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1) главами дипломатических представительств и главами консульских учреждений иностранных государств в Российской Федерации, членами дипломатического персонала, консульскими должностными лицами, а также членами административно-технического персонала дипломатических представительств или консульских учреждений иностранных государств в Российской Федерации;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2) владельцами дипломатических, служебных паспортов (в том числе специальных, официальных и иных паспортов, признаваемых Российской Федерацией в этом качестве) и въехавшими в Российскую Федерацию в связи с исполнением служебных обязанностей должностных лиц иностранных государств;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3) сотрудниками и членами административно-технического персонала аппаратов военного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атташата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торговых представительств и иных представительств органов государственной власти иностранных государств;</a:t>
            </a:r>
          </a:p>
          <a:p>
            <a:pPr indent="342900"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4) членами семей лиц, указанных в </a:t>
            </a:r>
            <a:r>
              <a:rPr lang="ru-RU" sz="16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5"/>
              </a:rPr>
              <a:t>подпунктах 1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- </a:t>
            </a:r>
            <a:r>
              <a:rPr lang="ru-RU" sz="1600" u="sng" dirty="0">
                <a:solidFill>
                  <a:srgbClr val="1A0DAB"/>
                </a:solidFill>
                <a:latin typeface="Times New Roman" panose="02020603050405020304" pitchFamily="18" charset="0"/>
                <a:hlinkClick r:id="rId6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настоящего пункта.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5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C5474A-C111-440B-9BDB-24D5E157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996952"/>
            <a:ext cx="817344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B8003-FA30-4B8C-A7CC-14A35D8E6081}"/>
              </a:ext>
            </a:extLst>
          </p:cNvPr>
          <p:cNvSpPr txBox="1"/>
          <p:nvPr/>
        </p:nvSpPr>
        <p:spPr>
          <a:xfrm>
            <a:off x="649858" y="188641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Перечень документов для иностранных граждан / лиц без гражданства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Пункт 26(2) </a:t>
            </a:r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5DB887-0D70-48DA-9431-EBAE8E6B3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6752"/>
            <a:ext cx="8136904" cy="139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76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49858" y="188641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Требования к заявлению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EE7C1-1F82-4F7E-03C6-B734C169BC8C}"/>
              </a:ext>
            </a:extLst>
          </p:cNvPr>
          <p:cNvSpPr txBox="1"/>
          <p:nvPr/>
        </p:nvSpPr>
        <p:spPr>
          <a:xfrm>
            <a:off x="490134" y="1231017"/>
            <a:ext cx="8280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При подаче заявления о приеме на обучение в электронной форме посредством ЕПГУ не допускается требовать копий или оригиналов документов, предусмотренных пунктом 26 Порядка, за исключением копий или оригиналов документов, подтверждающих внеочередное, первоочередное и преимущественное право приема на обучение, или документов, подтверждение которых в электронном виде невозможно.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F1D95-FCB2-4FD8-B9CC-0C7E89295A00}"/>
              </a:ext>
            </a:extLst>
          </p:cNvPr>
          <p:cNvSpPr txBox="1"/>
          <p:nvPr/>
        </p:nvSpPr>
        <p:spPr>
          <a:xfrm>
            <a:off x="523844" y="3861048"/>
            <a:ext cx="82809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П. 27(!) При подаче заявления родителями (законными представителями) ребенка, являющегося иностранным гражданином или лицом без гражданства, или поступающим, являющимся иностранным гражданином или лицом без гражданства. О приеме на обучение в электронной форме </a:t>
            </a:r>
            <a:r>
              <a:rPr lang="ru-RU" sz="1600" b="0" i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постредством</a:t>
            </a:r>
            <a:r>
              <a:rPr lang="ru-RU" sz="16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ЕПГУ не допускается требовать копий или оригиналов документов, предусмотренными п. 26(1) и 26(2) Порядка, за исключением копий или оригиналов документов, подтверждение которых в электронном виде невозможно.  </a:t>
            </a:r>
            <a:endParaRPr lang="ru-RU" sz="1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9842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23B6B-03B7-411A-99B3-4A6A6D55EB2A}"/>
              </a:ext>
            </a:extLst>
          </p:cNvPr>
          <p:cNvSpPr txBox="1"/>
          <p:nvPr/>
        </p:nvSpPr>
        <p:spPr>
          <a:xfrm>
            <a:off x="649858" y="188641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Приказ о приеме на обучение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AC3972-89BB-4FAA-8F28-BCFC22BED3CA}"/>
              </a:ext>
            </a:extLst>
          </p:cNvPr>
          <p:cNvSpPr/>
          <p:nvPr/>
        </p:nvSpPr>
        <p:spPr>
          <a:xfrm>
            <a:off x="523844" y="83671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Руководитель общеобразовательной организации издает распорядительный акт о приеме на обучение:</a:t>
            </a:r>
          </a:p>
          <a:p>
            <a:pPr indent="360363" algn="just"/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Ребенка или поступающего в течение 5 рабочих дней после дня приема заявления о приеме на обучение и представленных документов (П. 31) (за исключением случая, предусмотренном п.17 Порядка), 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Ребенка, являющегося иностранным гражданином или лицом без гражданства, или поступающего, являющегося иностранным гражданином или лицом без гражданства, в течение 5 рабочих дней после официального поступления информации об успешном прохождении тестирования (за исключением случая, предусмотренном п.17 Порядка),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</a:rPr>
              <a:t>В течение 3 рабочих дней после завершения приема заявлений о приеме на обучение в 1 класс (п.17).</a:t>
            </a:r>
          </a:p>
          <a:p>
            <a:pPr algn="just"/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98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49858" y="188641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Приказ о приеме на обучение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251694-3C52-46B9-8F53-61F17EF0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688349"/>
            <a:ext cx="7344817" cy="463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947541-F84C-44D4-A8D6-499BB07C1B92}"/>
              </a:ext>
            </a:extLst>
          </p:cNvPr>
          <p:cNvSpPr/>
          <p:nvPr/>
        </p:nvSpPr>
        <p:spPr>
          <a:xfrm>
            <a:off x="449832" y="861900"/>
            <a:ext cx="201622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B64F1D9-FAB6-46F8-AE77-2C1FB226189D}"/>
              </a:ext>
            </a:extLst>
          </p:cNvPr>
          <p:cNvCxnSpPr>
            <a:cxnSpLocks/>
          </p:cNvCxnSpPr>
          <p:nvPr/>
        </p:nvCxnSpPr>
        <p:spPr>
          <a:xfrm>
            <a:off x="1835696" y="5733256"/>
            <a:ext cx="230425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C6E737E4-8A04-4DAA-9ABC-957070F12EC6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61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F9DFC224-E272-4D79-B3A0-BF239800CDED}"/>
              </a:ext>
            </a:extLst>
          </p:cNvPr>
          <p:cNvSpPr txBox="1">
            <a:spLocks/>
          </p:cNvSpPr>
          <p:nvPr/>
        </p:nvSpPr>
        <p:spPr>
          <a:xfrm>
            <a:off x="436466" y="1268760"/>
            <a:ext cx="8280920" cy="3125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7188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</a:p>
          <a:p>
            <a:pPr indent="357188"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ОО, на информационном стенде, в ФГИС «Единый портал государственных и муниципальных услуг (функций)» разместить информацию: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свободных мест в первых классах для приема детей, не проживающих на закрепленной территории, не позднее 5 июля текущего года;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Прием заявлений (при наличии свободных мест):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июля до заполнения свободных мест, но не позднее 5 сентября текущего года;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приказа о приеме на обучение в течение 3 рабочих дней после завершения приема заявлений о приеме на обучение в первый класс.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8494" y="65378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Прием первоклассников («вторая волна»)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C9454-77EE-A23E-A688-D93FA2209BAA}"/>
              </a:ext>
            </a:extLst>
          </p:cNvPr>
          <p:cNvSpPr txBox="1"/>
          <p:nvPr/>
        </p:nvSpPr>
        <p:spPr>
          <a:xfrm>
            <a:off x="562480" y="5013176"/>
            <a:ext cx="82809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Государственные образовательные организации субъекта Российской Федерации и муниципальные образовательные организации, закончившие прием в первый класс всех детей, указанных в </a:t>
            </a:r>
            <a:r>
              <a:rPr lang="ru-RU" sz="1400" b="0" i="1" u="sng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2"/>
              </a:rPr>
              <a:t>пунктах 9</a:t>
            </a:r>
            <a:r>
              <a:rPr lang="ru-RU" sz="1400" b="0" i="1" u="sng" dirty="0">
                <a:solidFill>
                  <a:srgbClr val="3451A0"/>
                </a:solidFill>
                <a:effectLst/>
                <a:latin typeface="Arial" panose="020B0604020202020204" pitchFamily="34" charset="0"/>
              </a:rPr>
              <a:t>, 9.1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1400" b="0" i="1" u="sng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3"/>
              </a:rPr>
              <a:t>10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1400" b="0" i="1" u="sng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4"/>
              </a:rPr>
              <a:t>12 Порядка</a:t>
            </a:r>
            <a:r>
              <a:rPr lang="ru-RU" sz="1400" b="0" i="1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а также проживающих на закрепленной территории, осуществляют прием детей, не проживающих на закрепленной территории, ранее 6 июля текущего года.</a:t>
            </a:r>
            <a:endParaRPr lang="ru-RU" sz="1400" i="1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13C77FE3-DE22-44FC-BA86-6AE2522F4ED2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88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00E0EC8-5941-F83E-C5E5-4E191E710CB4}"/>
              </a:ext>
            </a:extLst>
          </p:cNvPr>
          <p:cNvSpPr txBox="1"/>
          <p:nvPr/>
        </p:nvSpPr>
        <p:spPr>
          <a:xfrm>
            <a:off x="704147" y="881424"/>
            <a:ext cx="8028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Обучение по АООП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9862F-0033-17CA-3D1A-6DBB61AA4558}"/>
              </a:ext>
            </a:extLst>
          </p:cNvPr>
          <p:cNvSpPr txBox="1"/>
          <p:nvPr/>
        </p:nvSpPr>
        <p:spPr>
          <a:xfrm>
            <a:off x="611558" y="2060848"/>
            <a:ext cx="82140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13. Дети с ограниченными возможностями здоровья принимаются на обучение по адаптированной образовательной программе начального общего, основного общего и среднего общего образования (далее - адаптированная образовательная программа)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только с согласия их родителей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(законных представителей) и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 основании рекомендаций психолого-медико-педагогической комиссии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63668-3DAF-946E-BA9F-94E5936FCD40}"/>
              </a:ext>
            </a:extLst>
          </p:cNvPr>
          <p:cNvSpPr txBox="1"/>
          <p:nvPr/>
        </p:nvSpPr>
        <p:spPr>
          <a:xfrm>
            <a:off x="584737" y="4293096"/>
            <a:ext cx="821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Поступающие с ограниченными возможностями здоровья, достигшие возраста восемнадцати лет, принимаются на обучение по адаптированной образовательной программе только с согласия самих поступающих.</a:t>
            </a:r>
            <a:endParaRPr lang="ru-RU" dirty="0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4E7F4742-BE0E-44FA-844F-23F2ADB17D0F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49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F9DFC224-E272-4D79-B3A0-BF239800CDED}"/>
              </a:ext>
            </a:extLst>
          </p:cNvPr>
          <p:cNvSpPr txBox="1">
            <a:spLocks/>
          </p:cNvSpPr>
          <p:nvPr/>
        </p:nvSpPr>
        <p:spPr>
          <a:xfrm>
            <a:off x="414216" y="1628800"/>
            <a:ext cx="8280920" cy="4575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7188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свободных мест.</a:t>
            </a:r>
          </a:p>
          <a:p>
            <a:pPr indent="357188"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000" b="0" i="0" dirty="0">
                <a:effectLst/>
                <a:latin typeface="Arial" panose="020B0604020202020204" pitchFamily="34" charset="0"/>
              </a:rPr>
              <a:t>Руководитель общеобразовательной организации издает распорядительный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акт о приеме 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на обучение ребенка или поступающего в течение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 рабочих дней 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после приема заявления о приеме на обучение и представленных документов.</a:t>
            </a:r>
          </a:p>
          <a:p>
            <a:pPr indent="357188" algn="just"/>
            <a:endParaRPr lang="ru-RU" sz="2000" dirty="0">
              <a:solidFill>
                <a:srgbClr val="44444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indent="357188"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мест направить родителей </a:t>
            </a: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исполнительной власти субъекта Российской Федерации, осуществляющий государственное управление в сфере образования,  или орган местного самоуправления, осуществляющий управление в сфере образования.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8494" y="65378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Прием в течение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066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49858" y="188641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Личное дело обучающегося</a:t>
            </a:r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02E9B6E-2776-E38C-1346-099AF7F10341}"/>
              </a:ext>
            </a:extLst>
          </p:cNvPr>
          <p:cNvSpPr txBox="1">
            <a:spLocks/>
          </p:cNvSpPr>
          <p:nvPr/>
        </p:nvSpPr>
        <p:spPr>
          <a:xfrm>
            <a:off x="431540" y="618751"/>
            <a:ext cx="8280920" cy="2234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32. На каждого ребенка или поступающего, принятого в общеобразовательную организацию, формируется личное дело, в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хранятся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приеме на обучение и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представленные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родителем(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 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(копии документов).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6A9C53AB-E8F9-8BD7-DF62-2D2C8CC37DCA}"/>
              </a:ext>
            </a:extLst>
          </p:cNvPr>
          <p:cNvSpPr txBox="1">
            <a:spLocks/>
          </p:cNvSpPr>
          <p:nvPr/>
        </p:nvSpPr>
        <p:spPr>
          <a:xfrm>
            <a:off x="523844" y="3717032"/>
            <a:ext cx="8280920" cy="2234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r" fontAlgn="base">
              <a:buFont typeface="Arial" panose="020B0604020202020204" pitchFamily="34" charset="0"/>
              <a:buChar char="•"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 fontAlgn="base">
              <a:buFont typeface="Arial" panose="020B0604020202020204" pitchFamily="34" charset="0"/>
              <a:buChar char="•"/>
            </a:pPr>
            <a:r>
              <a:rPr lang="ru-RU" sz="2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требований к форме и ведению личных дел нет. Определяются локальным актом школы.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4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EAD5B2-2682-4ADB-A40C-A40C5A9D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4354325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33DA49-D2F1-4A23-BDF1-5E63DFEC174D}"/>
              </a:ext>
            </a:extLst>
          </p:cNvPr>
          <p:cNvSpPr/>
          <p:nvPr/>
        </p:nvSpPr>
        <p:spPr>
          <a:xfrm>
            <a:off x="287524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solidFill>
                  <a:srgbClr val="444444"/>
                </a:solidFill>
                <a:latin typeface="Arial" panose="020B0604020202020204" pitchFamily="34" charset="0"/>
              </a:rPr>
              <a:t>Приказ Министерства Просвещения РФ от 02.09. 2020г. № 458 «Об утверждении </a:t>
            </a:r>
            <a:r>
              <a:rPr lang="ru-RU" sz="1600" b="1" dirty="0">
                <a:solidFill>
                  <a:srgbClr val="3451A0"/>
                </a:solidFill>
                <a:latin typeface="Arial" panose="020B0604020202020204" pitchFamily="34" charset="0"/>
                <a:hlinkClick r:id="rId3"/>
              </a:rPr>
              <a:t>Порядка приема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1600" b="1" dirty="0">
                <a:solidFill>
                  <a:srgbClr val="3451A0"/>
                </a:solidFill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8EA2D-0176-49EF-B845-03377045F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240323"/>
            <a:ext cx="3254802" cy="432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A944E-9FDD-4387-B142-45FE6E2721C3}"/>
              </a:ext>
            </a:extLst>
          </p:cNvPr>
          <p:cNvSpPr txBox="1"/>
          <p:nvPr/>
        </p:nvSpPr>
        <p:spPr>
          <a:xfrm>
            <a:off x="5220072" y="1354172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  <a:t>С изменениями, вступающими в силу с 1 апреля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2262690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710488-4F62-4836-ABE5-8806C0E7F562}"/>
              </a:ext>
            </a:extLst>
          </p:cNvPr>
          <p:cNvSpPr/>
          <p:nvPr/>
        </p:nvSpPr>
        <p:spPr>
          <a:xfrm>
            <a:off x="215516" y="195062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Отказ в приеме в ОО</a:t>
            </a:r>
          </a:p>
        </p:txBody>
      </p:sp>
    </p:spTree>
    <p:extLst>
      <p:ext uri="{BB962C8B-B14F-4D97-AF65-F5344CB8AC3E}">
        <p14:creationId xmlns:p14="http://schemas.microsoft.com/office/powerpoint/2010/main" val="1372981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1BF263-4340-4146-A7AC-A5D84278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7868748" cy="45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80563E-0FE8-4B07-B2B3-55B432070FA5}"/>
              </a:ext>
            </a:extLst>
          </p:cNvPr>
          <p:cNvSpPr/>
          <p:nvPr/>
        </p:nvSpPr>
        <p:spPr>
          <a:xfrm>
            <a:off x="5724128" y="-182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hlinkClick r:id="rId3"/>
              </a:rPr>
              <a:t>https://ivo.garant.ru/#/compare/76846441/70291362/tab/1:2</a:t>
            </a:r>
            <a:r>
              <a:rPr lang="ru-RU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54B31-40F2-4971-AE8E-3087597AE732}"/>
              </a:ext>
            </a:extLst>
          </p:cNvPr>
          <p:cNvSpPr txBox="1"/>
          <p:nvPr/>
        </p:nvSpPr>
        <p:spPr>
          <a:xfrm>
            <a:off x="683568" y="404664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4"/>
              </a:rPr>
              <a:t>Федеральный закон от 29.12.2012 N 273-ФЗ (ред. от 25.12.2023) "Об образовании в Российской Федерации" (с изм. и доп., вступ. в силу с 01.04.2025)</a:t>
            </a:r>
            <a:endParaRPr lang="ru-RU" b="1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EBA456F-B2B7-4BAA-8612-F51888BCC68C}"/>
              </a:ext>
            </a:extLst>
          </p:cNvPr>
          <p:cNvCxnSpPr>
            <a:cxnSpLocks/>
          </p:cNvCxnSpPr>
          <p:nvPr/>
        </p:nvCxnSpPr>
        <p:spPr>
          <a:xfrm>
            <a:off x="4427984" y="3068960"/>
            <a:ext cx="648072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8E81049-7698-41B7-8A39-665A5F2AA325}"/>
              </a:ext>
            </a:extLst>
          </p:cNvPr>
          <p:cNvCxnSpPr>
            <a:cxnSpLocks/>
          </p:cNvCxnSpPr>
          <p:nvPr/>
        </p:nvCxnSpPr>
        <p:spPr>
          <a:xfrm>
            <a:off x="6660232" y="4293096"/>
            <a:ext cx="1512168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D5E8555-0488-4010-BDDC-A089BE132171}"/>
              </a:ext>
            </a:extLst>
          </p:cNvPr>
          <p:cNvCxnSpPr>
            <a:cxnSpLocks/>
          </p:cNvCxnSpPr>
          <p:nvPr/>
        </p:nvCxnSpPr>
        <p:spPr>
          <a:xfrm>
            <a:off x="4499992" y="4437112"/>
            <a:ext cx="864096" cy="0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B0A80B7-0CCA-4A9A-A0DB-DBEC0F0659B6}"/>
              </a:ext>
            </a:extLst>
          </p:cNvPr>
          <p:cNvCxnSpPr>
            <a:cxnSpLocks/>
          </p:cNvCxnSpPr>
          <p:nvPr/>
        </p:nvCxnSpPr>
        <p:spPr>
          <a:xfrm>
            <a:off x="5812607" y="4437112"/>
            <a:ext cx="235979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3231D0A-B219-4815-BEFB-88C3455E6439}"/>
              </a:ext>
            </a:extLst>
          </p:cNvPr>
          <p:cNvCxnSpPr>
            <a:cxnSpLocks/>
          </p:cNvCxnSpPr>
          <p:nvPr/>
        </p:nvCxnSpPr>
        <p:spPr>
          <a:xfrm>
            <a:off x="4499992" y="4581128"/>
            <a:ext cx="280831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72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276969-E6F5-4203-B4DD-9CD21C27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6845723" cy="264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CEE890B-9434-4E64-944B-3E59ED650903}"/>
              </a:ext>
            </a:extLst>
          </p:cNvPr>
          <p:cNvCxnSpPr>
            <a:cxnSpLocks/>
          </p:cNvCxnSpPr>
          <p:nvPr/>
        </p:nvCxnSpPr>
        <p:spPr>
          <a:xfrm>
            <a:off x="1619672" y="1484784"/>
            <a:ext cx="511256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5B317A4-0ED7-4E54-BD34-BA8D28778E1E}"/>
              </a:ext>
            </a:extLst>
          </p:cNvPr>
          <p:cNvCxnSpPr>
            <a:cxnSpLocks/>
          </p:cNvCxnSpPr>
          <p:nvPr/>
        </p:nvCxnSpPr>
        <p:spPr>
          <a:xfrm>
            <a:off x="683568" y="1628800"/>
            <a:ext cx="367240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37C4BDB-BBE5-4BEF-9B17-6B35E5013E3E}"/>
              </a:ext>
            </a:extLst>
          </p:cNvPr>
          <p:cNvCxnSpPr>
            <a:cxnSpLocks/>
          </p:cNvCxnSpPr>
          <p:nvPr/>
        </p:nvCxnSpPr>
        <p:spPr>
          <a:xfrm>
            <a:off x="2123728" y="1988840"/>
            <a:ext cx="27363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550DF63-6E26-4AA7-890D-26B691E24E23}"/>
              </a:ext>
            </a:extLst>
          </p:cNvPr>
          <p:cNvCxnSpPr>
            <a:cxnSpLocks/>
          </p:cNvCxnSpPr>
          <p:nvPr/>
        </p:nvCxnSpPr>
        <p:spPr>
          <a:xfrm>
            <a:off x="5652120" y="2204864"/>
            <a:ext cx="10801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66FC1AF-D353-4919-87EB-4946C6ABA1BA}"/>
              </a:ext>
            </a:extLst>
          </p:cNvPr>
          <p:cNvCxnSpPr>
            <a:cxnSpLocks/>
          </p:cNvCxnSpPr>
          <p:nvPr/>
        </p:nvCxnSpPr>
        <p:spPr>
          <a:xfrm>
            <a:off x="683568" y="2348880"/>
            <a:ext cx="60486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CD48B91-3881-4FD8-BE81-74D6B03BF9AF}"/>
              </a:ext>
            </a:extLst>
          </p:cNvPr>
          <p:cNvCxnSpPr>
            <a:cxnSpLocks/>
          </p:cNvCxnSpPr>
          <p:nvPr/>
        </p:nvCxnSpPr>
        <p:spPr>
          <a:xfrm>
            <a:off x="683568" y="1268760"/>
            <a:ext cx="18362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29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089FC97-3DF0-4344-ADF0-2BCB4A705685}"/>
              </a:ext>
            </a:extLst>
          </p:cNvPr>
          <p:cNvGrpSpPr/>
          <p:nvPr/>
        </p:nvGrpSpPr>
        <p:grpSpPr>
          <a:xfrm>
            <a:off x="399468" y="548680"/>
            <a:ext cx="8480320" cy="4764685"/>
            <a:chOff x="323528" y="3542704"/>
            <a:chExt cx="8480320" cy="4764685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EE90AB-E308-47F8-8715-DC648F179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604" y="5347720"/>
              <a:ext cx="8345065" cy="13813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9CDD43-A7F1-4B23-960E-9F420ACD74C2}"/>
                </a:ext>
              </a:extLst>
            </p:cNvPr>
            <p:cNvSpPr txBox="1"/>
            <p:nvPr/>
          </p:nvSpPr>
          <p:spPr>
            <a:xfrm>
              <a:off x="323528" y="3542704"/>
              <a:ext cx="26642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 i="0" dirty="0">
                  <a:solidFill>
                    <a:srgbClr val="444444"/>
                  </a:solidFill>
                  <a:effectLst/>
                  <a:latin typeface="Arial" panose="020B0604020202020204" pitchFamily="34" charset="0"/>
                </a:rPr>
                <a:t>Случаи исключения:</a:t>
              </a:r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4F7FC54-BB2A-4A3D-8F97-914FD730718D}"/>
                </a:ext>
              </a:extLst>
            </p:cNvPr>
            <p:cNvSpPr/>
            <p:nvPr/>
          </p:nvSpPr>
          <p:spPr>
            <a:xfrm>
              <a:off x="423287" y="7476392"/>
              <a:ext cx="83805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2272F"/>
                  </a:solidFill>
                  <a:latin typeface="PT Serif"/>
                </a:rPr>
                <a:t>Статья 88. Особенности реализации основных общеобразовательных программ в загранучреждениях Министерства иностранных дел Российской Федерации</a:t>
              </a:r>
              <a:endParaRPr lang="ru-RU" sz="160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002F52B-86CE-4BCD-8347-8A8CD5AF73FC}"/>
                </a:ext>
              </a:extLst>
            </p:cNvPr>
            <p:cNvSpPr/>
            <p:nvPr/>
          </p:nvSpPr>
          <p:spPr>
            <a:xfrm>
              <a:off x="391603" y="4544790"/>
              <a:ext cx="83450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2272F"/>
                  </a:solidFill>
                  <a:latin typeface="PT Serif"/>
                </a:rPr>
                <a:t>Статья 67. Организация приема на обучение по основным общеобразовательным программам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6309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49858" y="620688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Отказ в приеме в ОО</a:t>
            </a:r>
            <a:r>
              <a:rPr lang="en-US" b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в «Порядке приема…»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68C14-F6D6-EA60-57B4-3041884C7F99}"/>
              </a:ext>
            </a:extLst>
          </p:cNvPr>
          <p:cNvSpPr txBox="1"/>
          <p:nvPr/>
        </p:nvSpPr>
        <p:spPr>
          <a:xfrm>
            <a:off x="431540" y="1628800"/>
            <a:ext cx="8465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just"/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15. В приеме в государственную или муниципальную образовательную организацию может быть отказано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только по причине отсутствия в ней свободных мест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а также при невыполнении условий, установленных частью 2</a:t>
            </a:r>
            <a:r>
              <a:rPr lang="ru-RU" b="0" i="0" baseline="30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</a:t>
            </a:r>
            <a:r>
              <a:rPr lang="ru-RU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статьи 78 Федерального закона, 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за исключением случаев, предусмотренных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2"/>
              </a:rPr>
              <a:t>частями 5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3"/>
              </a:rPr>
              <a:t>6 статьи 67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sng" dirty="0">
                <a:effectLst/>
                <a:latin typeface="Arial" panose="020B0604020202020204" pitchFamily="34" charset="0"/>
                <a:hlinkClick r:id="rId4"/>
              </a:rPr>
              <a:t>статьей 88 Федерального закона</a:t>
            </a: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3C2FDA19-E50E-4BD4-8FD7-A0EB0568892A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37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D91350-1F86-45B4-AC5D-BABA8BF839A2}"/>
              </a:ext>
            </a:extLst>
          </p:cNvPr>
          <p:cNvSpPr/>
          <p:nvPr/>
        </p:nvSpPr>
        <p:spPr>
          <a:xfrm>
            <a:off x="0" y="116632"/>
            <a:ext cx="62281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родителей первоклассников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F65978-2340-4711-967B-C721B156F752}"/>
              </a:ext>
            </a:extLst>
          </p:cNvPr>
          <p:cNvSpPr txBox="1">
            <a:spLocks/>
          </p:cNvSpPr>
          <p:nvPr/>
        </p:nvSpPr>
        <p:spPr>
          <a:xfrm>
            <a:off x="431540" y="618751"/>
            <a:ext cx="8280920" cy="4394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/>
            <a:r>
              <a:rPr lang="ru-RU" sz="2000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о:</a:t>
            </a:r>
            <a:endParaRPr lang="ru-RU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документах, локальных актах,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ФООП и ООП НОО ОО,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сайте,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и условиях,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учебные пособия, необходимая канцелярия,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первоклассников (в том числе питание),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карта,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форма,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ответственных, классных руководителей, порядок приема у  администрации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91387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3568" y="170056"/>
            <a:ext cx="8028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Порядок приема на обучение по образовательным программам начального общего, основного общего и среднего общего образования</a:t>
            </a:r>
            <a:endParaRPr lang="ru-RU" dirty="0"/>
          </a:p>
        </p:txBody>
      </p:sp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ADEDA655-43C5-35DD-FC2C-C2A13C479803}"/>
              </a:ext>
            </a:extLst>
          </p:cNvPr>
          <p:cNvSpPr txBox="1">
            <a:spLocks/>
          </p:cNvSpPr>
          <p:nvPr/>
        </p:nvSpPr>
        <p:spPr>
          <a:xfrm>
            <a:off x="431540" y="1340768"/>
            <a:ext cx="8280920" cy="2900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718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обучение проводится на общедоступной основе.</a:t>
            </a:r>
          </a:p>
          <a:p>
            <a:pPr indent="357188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 марта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размещаем на сайте ОО, на информационном стенде, </a:t>
            </a:r>
            <a:r>
              <a:rPr lang="ru-RU" sz="1600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а также в федеральной государственной информационной системе </a:t>
            </a:r>
            <a:r>
              <a:rPr lang="ru-RU" sz="16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2"/>
              </a:rPr>
              <a:t>"Единый портал</a:t>
            </a:r>
            <a:r>
              <a:rPr lang="ru-RU" sz="1600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государственных и муниципальных услуг (функций)</a:t>
            </a:r>
            <a:r>
              <a:rPr lang="ru-RU" sz="1600" b="0" i="0" u="none" strike="noStrike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3"/>
              </a:rPr>
              <a:t>20</a:t>
            </a:r>
            <a:r>
              <a:rPr lang="ru-RU" sz="1600" b="0" i="0" u="none" strike="noStrike" baseline="30000" dirty="0">
                <a:solidFill>
                  <a:srgbClr val="3272C0"/>
                </a:solidFill>
                <a:effectLst/>
                <a:latin typeface="PT Serif" panose="020A0603040505020204" pitchFamily="18" charset="-52"/>
                <a:hlinkClick r:id="rId3"/>
              </a:rPr>
              <a:t> 1</a:t>
            </a:r>
            <a:r>
              <a:rPr lang="ru-RU" sz="1600" b="0" i="0" dirty="0">
                <a:solidFill>
                  <a:srgbClr val="22272F"/>
                </a:solidFill>
                <a:effectLst/>
                <a:latin typeface="PT Serif" panose="020A0603040505020204" pitchFamily="18" charset="-52"/>
              </a:rPr>
              <a:t> (далее - ЕПГУ)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распорядительный акт местного органа образования о закреплении образовательных организаций за соответственно конкретными территориями муниципального района (в течение 10 календарных дней с момента его издания). </a:t>
            </a:r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8CB2BB-7EDD-45B2-9849-CA2A025C330F}"/>
              </a:ext>
            </a:extLst>
          </p:cNvPr>
          <p:cNvSpPr/>
          <p:nvPr/>
        </p:nvSpPr>
        <p:spPr>
          <a:xfrm>
            <a:off x="5436096" y="608390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 официальному сайту </a:t>
            </a:r>
            <a:r>
              <a:rPr lang="en-US" sz="1200" dirty="0">
                <a:hlinkClick r:id="rId4"/>
              </a:rPr>
              <a:t>https://docs.cntd.ru/document/1302664691?marker=6520IM</a:t>
            </a:r>
            <a:r>
              <a:rPr lang="ru-RU" sz="1200" dirty="0"/>
              <a:t>  </a:t>
            </a:r>
            <a:endParaRPr lang="en-US" sz="1200" dirty="0">
              <a:hlinkClick r:id="rId5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4B3D51-4328-4599-984A-2D27FCBCB527}"/>
              </a:ext>
            </a:extLst>
          </p:cNvPr>
          <p:cNvSpPr/>
          <p:nvPr/>
        </p:nvSpPr>
        <p:spPr>
          <a:xfrm>
            <a:off x="677211" y="4437944"/>
            <a:ext cx="79568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ОО, на информационном стенде, в ФГИС «Единый портал государственных и муниципальных услуг (функций)» разместить информацию: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количестве мест в первых классах не позднее 10 календарных дней с момента издания распорядительного акта о закрепленной территории;</a:t>
            </a: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E95F6828-9864-43A1-90B0-3595A43E11B1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688494" y="653782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Внеочередной порядок приема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D61A3C-EA6A-4E28-A3C1-3A8314A6A67C}"/>
              </a:ext>
            </a:extLst>
          </p:cNvPr>
          <p:cNvSpPr/>
          <p:nvPr/>
        </p:nvSpPr>
        <p:spPr>
          <a:xfrm>
            <a:off x="454468" y="141277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9. </a:t>
            </a:r>
            <a:r>
              <a:rPr lang="ru-RU" dirty="0">
                <a:solidFill>
                  <a:srgbClr val="FF0000"/>
                </a:solidFill>
                <a:latin typeface="PT Serif"/>
              </a:rPr>
              <a:t>Во внеочередном порядке предоставляются места в общеобразовательных организациях, имеющих интернат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:</a:t>
            </a:r>
            <a:endParaRPr lang="en-US" dirty="0">
              <a:solidFill>
                <a:srgbClr val="22272F"/>
              </a:solidFill>
              <a:latin typeface="PT Serif"/>
            </a:endParaRPr>
          </a:p>
          <a:p>
            <a:pPr algn="just"/>
            <a:endParaRPr lang="ru-RU" dirty="0">
              <a:solidFill>
                <a:srgbClr val="22272F"/>
              </a:solidFill>
              <a:latin typeface="PT Serif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  <a:latin typeface="PT Serif"/>
              </a:rPr>
              <a:t>детям, указанным в 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2"/>
              </a:rPr>
              <a:t>пункте 5 статьи 44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Закона Российской Федерации от 17 января 1992 г. N 2202-1 "О прокуратуре Российской Федерации"</a:t>
            </a:r>
            <a:r>
              <a:rPr lang="ru-RU" baseline="30000" dirty="0">
                <a:solidFill>
                  <a:srgbClr val="22272F"/>
                </a:solidFill>
                <a:latin typeface="PT Serif"/>
              </a:rPr>
              <a:t> </a:t>
            </a:r>
            <a:r>
              <a:rPr lang="ru-RU" baseline="30000" dirty="0">
                <a:solidFill>
                  <a:srgbClr val="3272C0"/>
                </a:solidFill>
                <a:latin typeface="PT Serif"/>
                <a:hlinkClick r:id="rId3"/>
              </a:rPr>
              <a:t>8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;</a:t>
            </a:r>
            <a:endParaRPr lang="en-US" dirty="0">
              <a:solidFill>
                <a:srgbClr val="22272F"/>
              </a:solidFill>
              <a:latin typeface="PT Serif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22272F"/>
              </a:solidFill>
              <a:latin typeface="PT Serif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  <a:latin typeface="PT Serif"/>
              </a:rPr>
              <a:t>детям, указанным в 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4"/>
              </a:rPr>
              <a:t>пункте 3 статьи 19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Закона Российской Федерации от 26 июня 1992 г. N 3132-1 "О статусе судей в Российской Федерации"</a:t>
            </a:r>
            <a:r>
              <a:rPr lang="ru-RU" baseline="30000" dirty="0">
                <a:solidFill>
                  <a:srgbClr val="22272F"/>
                </a:solidFill>
                <a:latin typeface="PT Serif"/>
              </a:rPr>
              <a:t> </a:t>
            </a:r>
            <a:r>
              <a:rPr lang="ru-RU" baseline="30000" dirty="0">
                <a:solidFill>
                  <a:srgbClr val="3272C0"/>
                </a:solidFill>
                <a:latin typeface="PT Serif"/>
                <a:hlinkClick r:id="rId5"/>
              </a:rPr>
              <a:t>9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;</a:t>
            </a:r>
            <a:endParaRPr lang="en-US" dirty="0">
              <a:solidFill>
                <a:srgbClr val="22272F"/>
              </a:solidFill>
              <a:latin typeface="PT Serif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22272F"/>
              </a:solidFill>
              <a:latin typeface="PT Serif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72F"/>
                </a:solidFill>
                <a:latin typeface="PT Serif"/>
              </a:rPr>
              <a:t>детям, указанным в 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6"/>
              </a:rPr>
              <a:t>части 25 статьи 35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Федерального закона от 28 декабря 2010 г. N 403-ФЗ "О Следственном комитете Российской Федерации"</a:t>
            </a:r>
            <a:r>
              <a:rPr lang="ru-RU" baseline="30000" dirty="0">
                <a:solidFill>
                  <a:srgbClr val="22272F"/>
                </a:solidFill>
                <a:latin typeface="PT Serif"/>
              </a:rPr>
              <a:t> </a:t>
            </a:r>
            <a:r>
              <a:rPr lang="ru-RU" baseline="30000" dirty="0">
                <a:solidFill>
                  <a:srgbClr val="3272C0"/>
                </a:solidFill>
                <a:latin typeface="PT Serif"/>
                <a:hlinkClick r:id="rId7"/>
              </a:rPr>
              <a:t>10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.</a:t>
            </a:r>
            <a:endParaRPr lang="ru-RU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6796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557554" y="171538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Внеочередной порядок приема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D38F68-7020-4509-89C4-809C0B93F07E}"/>
              </a:ext>
            </a:extLst>
          </p:cNvPr>
          <p:cNvSpPr/>
          <p:nvPr/>
        </p:nvSpPr>
        <p:spPr>
          <a:xfrm>
            <a:off x="431540" y="607603"/>
            <a:ext cx="7559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приказом </a:t>
            </a:r>
            <a:r>
              <a:rPr lang="ru-RU" sz="1000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Минпросвещения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России от 30 августа 2023 года N 642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(Официальный интернет-портал правовой информации www.pravo.gov.ru, 26.09.2023, N 0001202309260021) (действует до 1 марта 2026 года).   </a:t>
            </a:r>
            <a:r>
              <a:rPr lang="ru-RU" sz="10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794EED-B3DE-4CE2-9615-205946EBB070}"/>
              </a:ext>
            </a:extLst>
          </p:cNvPr>
          <p:cNvSpPr/>
          <p:nvPr/>
        </p:nvSpPr>
        <p:spPr>
          <a:xfrm>
            <a:off x="431540" y="125235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72F"/>
                </a:solidFill>
                <a:latin typeface="PT Serif"/>
              </a:rPr>
              <a:t>9</a:t>
            </a:r>
            <a:r>
              <a:rPr lang="ru-RU" baseline="30000" dirty="0">
                <a:solidFill>
                  <a:srgbClr val="22272F"/>
                </a:solidFill>
                <a:latin typeface="PT Serif"/>
              </a:rPr>
              <a:t> 1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. Во внеочередном порядке предоставляются места в государственных и муниципальных общеобразовательных организациях детям, указанным в 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3"/>
              </a:rPr>
              <a:t>пункте 8 статьи 24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Федерального закона от 27 мая 1998 г. N 76-ФЗ "О статусе военнослужащих", и детям, указанным в </a:t>
            </a:r>
            <a:r>
              <a:rPr lang="ru-RU" dirty="0">
                <a:solidFill>
                  <a:srgbClr val="3272C0"/>
                </a:solidFill>
                <a:latin typeface="PT Serif"/>
                <a:hlinkClick r:id="rId4"/>
              </a:rPr>
              <a:t>статье 28</a:t>
            </a:r>
            <a:r>
              <a:rPr lang="ru-RU" baseline="30000" dirty="0">
                <a:solidFill>
                  <a:srgbClr val="3272C0"/>
                </a:solidFill>
                <a:latin typeface="PT Serif"/>
                <a:hlinkClick r:id="rId4"/>
              </a:rPr>
              <a:t> 1</a:t>
            </a:r>
            <a:r>
              <a:rPr lang="ru-RU" dirty="0">
                <a:solidFill>
                  <a:srgbClr val="22272F"/>
                </a:solidFill>
                <a:latin typeface="PT Serif"/>
              </a:rPr>
              <a:t> Федерального закона от 3 июля 2016 г. N 226-ФЗ "О войсках национальной гвардии Российской Федерации", по месту жительства их семей.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BCA5AD-E5B6-4437-A5F4-03F9B14A7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28" y="3026276"/>
            <a:ext cx="4495061" cy="191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292121-59E1-4B0C-ACA1-A95F3D80F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8315" y="4468873"/>
            <a:ext cx="4677247" cy="227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445169BD-633F-4DE9-B74B-641B02C1D0E3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0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F9DFC224-E272-4D79-B3A0-BF239800CDED}"/>
              </a:ext>
            </a:extLst>
          </p:cNvPr>
          <p:cNvSpPr txBox="1">
            <a:spLocks/>
          </p:cNvSpPr>
          <p:nvPr/>
        </p:nvSpPr>
        <p:spPr>
          <a:xfrm>
            <a:off x="395536" y="529409"/>
            <a:ext cx="8280920" cy="1469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7188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П.10.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Первоочередной порядок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полиции и органов внутренних дел, не являющихся сотрудниками полиции;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некоторых федеральных органов исполнительной власти.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719572" y="188640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Первоочередной порядок приема</a:t>
            </a:r>
            <a:endParaRPr lang="ru-RU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C87C363-AFC7-4B91-A139-C0AE623CD283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16B660-624D-400E-9287-CB99ABE07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9" y="3311886"/>
            <a:ext cx="8187616" cy="137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540353-674B-46E9-9E29-0FB85128B982}"/>
              </a:ext>
            </a:extLst>
          </p:cNvPr>
          <p:cNvSpPr/>
          <p:nvPr/>
        </p:nvSpPr>
        <p:spPr>
          <a:xfrm>
            <a:off x="467544" y="213633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10. В первоочередном порядке предоставляются места в государственных и муниципальных общеобразовательных организациях детям, указанным в абзаце втором </a:t>
            </a:r>
            <a:r>
              <a:rPr lang="ru-RU" sz="1600" u="sng" dirty="0">
                <a:latin typeface="Arial" panose="020B0604020202020204" pitchFamily="34" charset="0"/>
                <a:hlinkClick r:id="rId4"/>
              </a:rPr>
              <a:t>части 6 статьи 19 Федерального закона от 27 мая 1998 г. N 76-ФЗ "О статусе военнослужащих"</a:t>
            </a:r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, по месту жительства их семей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24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D51148-0DB6-4795-3B32-37CD897CAB4C}"/>
              </a:ext>
            </a:extLst>
          </p:cNvPr>
          <p:cNvSpPr txBox="1"/>
          <p:nvPr/>
        </p:nvSpPr>
        <p:spPr>
          <a:xfrm>
            <a:off x="719572" y="188640"/>
            <a:ext cx="80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Первоочередной порядок приема</a:t>
            </a:r>
            <a:endParaRPr lang="ru-RU" dirty="0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6C87C363-AFC7-4B91-A139-C0AE623CD283}"/>
              </a:ext>
            </a:extLst>
          </p:cNvPr>
          <p:cNvSpPr/>
          <p:nvPr/>
        </p:nvSpPr>
        <p:spPr>
          <a:xfrm>
            <a:off x="8532440" y="6453336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C584A5-DD08-44F9-8C9C-E48D7A7A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3" y="1988840"/>
            <a:ext cx="6696744" cy="4315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2454EB-95C6-4299-AEBC-582FB91E09C7}"/>
              </a:ext>
            </a:extLst>
          </p:cNvPr>
          <p:cNvSpPr/>
          <p:nvPr/>
        </p:nvSpPr>
        <p:spPr>
          <a:xfrm>
            <a:off x="611560" y="689791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44444"/>
                </a:solidFill>
                <a:latin typeface="Arial" panose="020B0604020202020204" pitchFamily="34" charset="0"/>
              </a:rPr>
              <a:t>В первоочередном порядке также предоставляются места в общеобразовательных организациях по месту жительства независимо от формы собственности детям, указанным в </a:t>
            </a:r>
            <a:r>
              <a:rPr lang="ru-RU" sz="1600" u="sng" dirty="0">
                <a:latin typeface="Arial" panose="020B0604020202020204" pitchFamily="34" charset="0"/>
                <a:hlinkClick r:id="rId3"/>
              </a:rPr>
              <a:t>части 6 статьи 46 Федерального закона от 7 февраля 2011 г. N 3-ФЗ "О полиции"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1518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39627</TotalTime>
  <Words>3557</Words>
  <Application>Microsoft Office PowerPoint</Application>
  <PresentationFormat>Экран (4:3)</PresentationFormat>
  <Paragraphs>221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PT Sans</vt:lpstr>
      <vt:lpstr>PT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г. Набережные Челны</dc:title>
  <dc:creator>Vladimir</dc:creator>
  <cp:lastModifiedBy>Илья Аникеев</cp:lastModifiedBy>
  <cp:revision>1247</cp:revision>
  <cp:lastPrinted>2020-09-26T10:10:14Z</cp:lastPrinted>
  <dcterms:created xsi:type="dcterms:W3CDTF">2013-02-06T07:02:31Z</dcterms:created>
  <dcterms:modified xsi:type="dcterms:W3CDTF">2025-03-16T22:35:22Z</dcterms:modified>
</cp:coreProperties>
</file>