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2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2" r:id="rId15"/>
    <p:sldId id="281" r:id="rId16"/>
    <p:sldId id="276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02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42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809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373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634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765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589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39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77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32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23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1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6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3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0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78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6EF39-9315-4DC8-B634-8740577DA14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050C0-22ED-4EEA-A5EA-615AF5594C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61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Аналитический отчет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регионального    исследование уровня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функциональной грамотности у обучающихся 8 и 9 классов общеобразовательных организаций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Шелковского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439055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ВАХАБОВА М.М. методист РМК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169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684825"/>
              </p:ext>
            </p:extLst>
          </p:nvPr>
        </p:nvGraphicFramePr>
        <p:xfrm>
          <a:off x="331304" y="304803"/>
          <a:ext cx="11635410" cy="6251492"/>
        </p:xfrm>
        <a:graphic>
          <a:graphicData uri="http://schemas.openxmlformats.org/drawingml/2006/table">
            <a:tbl>
              <a:tblPr firstRow="1" firstCol="1" bandRow="1"/>
              <a:tblGrid>
                <a:gridCol w="545271">
                  <a:extLst>
                    <a:ext uri="{9D8B030D-6E8A-4147-A177-3AD203B41FA5}">
                      <a16:colId xmlns:a16="http://schemas.microsoft.com/office/drawing/2014/main" val="4189940617"/>
                    </a:ext>
                  </a:extLst>
                </a:gridCol>
                <a:gridCol w="5182096">
                  <a:extLst>
                    <a:ext uri="{9D8B030D-6E8A-4147-A177-3AD203B41FA5}">
                      <a16:colId xmlns:a16="http://schemas.microsoft.com/office/drawing/2014/main" val="2525592538"/>
                    </a:ext>
                  </a:extLst>
                </a:gridCol>
                <a:gridCol w="1153535">
                  <a:extLst>
                    <a:ext uri="{9D8B030D-6E8A-4147-A177-3AD203B41FA5}">
                      <a16:colId xmlns:a16="http://schemas.microsoft.com/office/drawing/2014/main" val="1603934984"/>
                    </a:ext>
                  </a:extLst>
                </a:gridCol>
                <a:gridCol w="1687218">
                  <a:extLst>
                    <a:ext uri="{9D8B030D-6E8A-4147-A177-3AD203B41FA5}">
                      <a16:colId xmlns:a16="http://schemas.microsoft.com/office/drawing/2014/main" val="1662437482"/>
                    </a:ext>
                  </a:extLst>
                </a:gridCol>
                <a:gridCol w="1633016">
                  <a:extLst>
                    <a:ext uri="{9D8B030D-6E8A-4147-A177-3AD203B41FA5}">
                      <a16:colId xmlns:a16="http://schemas.microsoft.com/office/drawing/2014/main" val="3884024582"/>
                    </a:ext>
                  </a:extLst>
                </a:gridCol>
                <a:gridCol w="1434274">
                  <a:extLst>
                    <a:ext uri="{9D8B030D-6E8A-4147-A177-3AD203B41FA5}">
                      <a16:colId xmlns:a16="http://schemas.microsoft.com/office/drawing/2014/main" val="638171406"/>
                    </a:ext>
                  </a:extLst>
                </a:gridCol>
              </a:tblGrid>
              <a:tr h="39468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8кл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Естественно-научная грамотность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763158"/>
                  </a:ext>
                </a:extLst>
              </a:tr>
              <a:tr h="13597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сфор-аны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637098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593421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ст.Шелковская 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303607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«Воскресеновская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27525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691437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«Шелкозаводская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135085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«Старощедринская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475182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«Каршига-аульская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8933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249374"/>
                  </a:ext>
                </a:extLst>
              </a:tr>
              <a:tr h="39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91\26,53%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240\69,97%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12\3,50%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858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661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868688"/>
              </p:ext>
            </p:extLst>
          </p:nvPr>
        </p:nvGraphicFramePr>
        <p:xfrm>
          <a:off x="300251" y="95535"/>
          <a:ext cx="11546006" cy="7029494"/>
        </p:xfrm>
        <a:graphic>
          <a:graphicData uri="http://schemas.openxmlformats.org/drawingml/2006/table">
            <a:tbl>
              <a:tblPr firstRow="1" firstCol="1" bandRow="1"/>
              <a:tblGrid>
                <a:gridCol w="709683">
                  <a:extLst>
                    <a:ext uri="{9D8B030D-6E8A-4147-A177-3AD203B41FA5}">
                      <a16:colId xmlns:a16="http://schemas.microsoft.com/office/drawing/2014/main" val="1826311864"/>
                    </a:ext>
                  </a:extLst>
                </a:gridCol>
                <a:gridCol w="5081281">
                  <a:extLst>
                    <a:ext uri="{9D8B030D-6E8A-4147-A177-3AD203B41FA5}">
                      <a16:colId xmlns:a16="http://schemas.microsoft.com/office/drawing/2014/main" val="1225442214"/>
                    </a:ext>
                  </a:extLst>
                </a:gridCol>
                <a:gridCol w="1186930">
                  <a:extLst>
                    <a:ext uri="{9D8B030D-6E8A-4147-A177-3AD203B41FA5}">
                      <a16:colId xmlns:a16="http://schemas.microsoft.com/office/drawing/2014/main" val="2720126314"/>
                    </a:ext>
                  </a:extLst>
                </a:gridCol>
                <a:gridCol w="1637456">
                  <a:extLst>
                    <a:ext uri="{9D8B030D-6E8A-4147-A177-3AD203B41FA5}">
                      <a16:colId xmlns:a16="http://schemas.microsoft.com/office/drawing/2014/main" val="3546789198"/>
                    </a:ext>
                  </a:extLst>
                </a:gridCol>
                <a:gridCol w="1558127">
                  <a:extLst>
                    <a:ext uri="{9D8B030D-6E8A-4147-A177-3AD203B41FA5}">
                      <a16:colId xmlns:a16="http://schemas.microsoft.com/office/drawing/2014/main" val="2677598045"/>
                    </a:ext>
                  </a:extLst>
                </a:gridCol>
                <a:gridCol w="1372529">
                  <a:extLst>
                    <a:ext uri="{9D8B030D-6E8A-4147-A177-3AD203B41FA5}">
                      <a16:colId xmlns:a16="http://schemas.microsoft.com/office/drawing/2014/main" val="2473488562"/>
                    </a:ext>
                  </a:extLst>
                </a:gridCol>
              </a:tblGrid>
              <a:tr h="26701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8кл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Читательская грамотности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542856"/>
                  </a:ext>
                </a:extLst>
              </a:tr>
              <a:tr h="1043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сфор-ны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сфор-ны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сфор-ны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455754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592899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ст.Шелковская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4707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Воскресеновская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685074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3690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Шелкозаводская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616820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Старощедринская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820331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Каршига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-аульская СОШ»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31126"/>
                  </a:ext>
                </a:extLst>
              </a:tr>
              <a:tr h="6213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</a:p>
                  </a:txBody>
                  <a:tcPr marL="55169" marR="551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859002"/>
                  </a:ext>
                </a:extLst>
              </a:tr>
              <a:tr h="3106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44,87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46,63%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169" marR="55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74285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197475" y="21256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978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882894"/>
              </p:ext>
            </p:extLst>
          </p:nvPr>
        </p:nvGraphicFramePr>
        <p:xfrm>
          <a:off x="371059" y="251791"/>
          <a:ext cx="11133555" cy="5743426"/>
        </p:xfrm>
        <a:graphic>
          <a:graphicData uri="http://schemas.openxmlformats.org/drawingml/2006/table">
            <a:tbl>
              <a:tblPr firstRow="1" firstCol="1" bandRow="1"/>
              <a:tblGrid>
                <a:gridCol w="569845">
                  <a:extLst>
                    <a:ext uri="{9D8B030D-6E8A-4147-A177-3AD203B41FA5}">
                      <a16:colId xmlns:a16="http://schemas.microsoft.com/office/drawing/2014/main" val="1373187439"/>
                    </a:ext>
                  </a:extLst>
                </a:gridCol>
                <a:gridCol w="4895379">
                  <a:extLst>
                    <a:ext uri="{9D8B030D-6E8A-4147-A177-3AD203B41FA5}">
                      <a16:colId xmlns:a16="http://schemas.microsoft.com/office/drawing/2014/main" val="495603005"/>
                    </a:ext>
                  </a:extLst>
                </a:gridCol>
                <a:gridCol w="1128356">
                  <a:extLst>
                    <a:ext uri="{9D8B030D-6E8A-4147-A177-3AD203B41FA5}">
                      <a16:colId xmlns:a16="http://schemas.microsoft.com/office/drawing/2014/main" val="435421445"/>
                    </a:ext>
                  </a:extLst>
                </a:gridCol>
                <a:gridCol w="1513325">
                  <a:extLst>
                    <a:ext uri="{9D8B030D-6E8A-4147-A177-3AD203B41FA5}">
                      <a16:colId xmlns:a16="http://schemas.microsoft.com/office/drawing/2014/main" val="1432116874"/>
                    </a:ext>
                  </a:extLst>
                </a:gridCol>
                <a:gridCol w="1513325">
                  <a:extLst>
                    <a:ext uri="{9D8B030D-6E8A-4147-A177-3AD203B41FA5}">
                      <a16:colId xmlns:a16="http://schemas.microsoft.com/office/drawing/2014/main" val="1825510455"/>
                    </a:ext>
                  </a:extLst>
                </a:gridCol>
                <a:gridCol w="1513325">
                  <a:extLst>
                    <a:ext uri="{9D8B030D-6E8A-4147-A177-3AD203B41FA5}">
                      <a16:colId xmlns:a16="http://schemas.microsoft.com/office/drawing/2014/main" val="4257677379"/>
                    </a:ext>
                  </a:extLst>
                </a:gridCol>
              </a:tblGrid>
              <a:tr h="38032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9кл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41840"/>
                  </a:ext>
                </a:extLst>
              </a:tr>
              <a:tr h="8989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сфор-аны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889260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75-64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01726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ст.Шелковская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82-76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663281"/>
                  </a:ext>
                </a:extLst>
              </a:tr>
              <a:tr h="333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Воскресеновская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26-22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651001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36-35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413672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Шелкозаводская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23-20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212672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Старощедринская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39-39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120135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«Каршига-аульская СОШ»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5-5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28935"/>
                  </a:ext>
                </a:extLst>
              </a:tr>
              <a:tr h="333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</a:p>
                  </a:txBody>
                  <a:tcPr marL="59579" marR="59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71-57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44834"/>
                  </a:ext>
                </a:extLst>
              </a:tr>
              <a:tr h="898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54,4%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38,%36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79" marR="59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07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723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889608"/>
              </p:ext>
            </p:extLst>
          </p:nvPr>
        </p:nvGraphicFramePr>
        <p:xfrm>
          <a:off x="304800" y="225289"/>
          <a:ext cx="11741425" cy="6852404"/>
        </p:xfrm>
        <a:graphic>
          <a:graphicData uri="http://schemas.openxmlformats.org/drawingml/2006/table">
            <a:tbl>
              <a:tblPr firstRow="1" firstCol="1" bandRow="1"/>
              <a:tblGrid>
                <a:gridCol w="649469">
                  <a:extLst>
                    <a:ext uri="{9D8B030D-6E8A-4147-A177-3AD203B41FA5}">
                      <a16:colId xmlns:a16="http://schemas.microsoft.com/office/drawing/2014/main" val="4162617613"/>
                    </a:ext>
                  </a:extLst>
                </a:gridCol>
                <a:gridCol w="4766359">
                  <a:extLst>
                    <a:ext uri="{9D8B030D-6E8A-4147-A177-3AD203B41FA5}">
                      <a16:colId xmlns:a16="http://schemas.microsoft.com/office/drawing/2014/main" val="2943654572"/>
                    </a:ext>
                  </a:extLst>
                </a:gridCol>
                <a:gridCol w="1119612">
                  <a:extLst>
                    <a:ext uri="{9D8B030D-6E8A-4147-A177-3AD203B41FA5}">
                      <a16:colId xmlns:a16="http://schemas.microsoft.com/office/drawing/2014/main" val="4035114975"/>
                    </a:ext>
                  </a:extLst>
                </a:gridCol>
                <a:gridCol w="1765700">
                  <a:extLst>
                    <a:ext uri="{9D8B030D-6E8A-4147-A177-3AD203B41FA5}">
                      <a16:colId xmlns:a16="http://schemas.microsoft.com/office/drawing/2014/main" val="2593427426"/>
                    </a:ext>
                  </a:extLst>
                </a:gridCol>
                <a:gridCol w="1765700">
                  <a:extLst>
                    <a:ext uri="{9D8B030D-6E8A-4147-A177-3AD203B41FA5}">
                      <a16:colId xmlns:a16="http://schemas.microsoft.com/office/drawing/2014/main" val="3410086223"/>
                    </a:ext>
                  </a:extLst>
                </a:gridCol>
                <a:gridCol w="1674585">
                  <a:extLst>
                    <a:ext uri="{9D8B030D-6E8A-4147-A177-3AD203B41FA5}">
                      <a16:colId xmlns:a16="http://schemas.microsoft.com/office/drawing/2014/main" val="1803378226"/>
                    </a:ext>
                  </a:extLst>
                </a:gridCol>
              </a:tblGrid>
              <a:tr h="57680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9кл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Естественно-научная грамотность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006929"/>
                  </a:ext>
                </a:extLst>
              </a:tr>
              <a:tr h="12493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сфор-аны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022228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98144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ст.Шелковская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76754"/>
                  </a:ext>
                </a:extLst>
              </a:tr>
              <a:tr h="498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Воскресеновская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498928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84215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«Шелкозаводская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819374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«Старощедринская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138479"/>
                  </a:ext>
                </a:extLst>
              </a:tr>
              <a:tr h="519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«Каршига-аульская СОШ»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871693"/>
                  </a:ext>
                </a:extLst>
              </a:tr>
              <a:tr h="498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900373"/>
                  </a:ext>
                </a:extLst>
              </a:tr>
              <a:tr h="498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48,5%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48,27%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539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658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972427"/>
              </p:ext>
            </p:extLst>
          </p:nvPr>
        </p:nvGraphicFramePr>
        <p:xfrm>
          <a:off x="371061" y="225288"/>
          <a:ext cx="11648660" cy="6331884"/>
        </p:xfrm>
        <a:graphic>
          <a:graphicData uri="http://schemas.openxmlformats.org/drawingml/2006/table">
            <a:tbl>
              <a:tblPr firstRow="1" firstCol="1" bandRow="1"/>
              <a:tblGrid>
                <a:gridCol w="450574">
                  <a:extLst>
                    <a:ext uri="{9D8B030D-6E8A-4147-A177-3AD203B41FA5}">
                      <a16:colId xmlns:a16="http://schemas.microsoft.com/office/drawing/2014/main" val="154626374"/>
                    </a:ext>
                  </a:extLst>
                </a:gridCol>
                <a:gridCol w="5178577">
                  <a:extLst>
                    <a:ext uri="{9D8B030D-6E8A-4147-A177-3AD203B41FA5}">
                      <a16:colId xmlns:a16="http://schemas.microsoft.com/office/drawing/2014/main" val="836362507"/>
                    </a:ext>
                  </a:extLst>
                </a:gridCol>
                <a:gridCol w="1165431">
                  <a:extLst>
                    <a:ext uri="{9D8B030D-6E8A-4147-A177-3AD203B41FA5}">
                      <a16:colId xmlns:a16="http://schemas.microsoft.com/office/drawing/2014/main" val="3234705988"/>
                    </a:ext>
                  </a:extLst>
                </a:gridCol>
                <a:gridCol w="1618026">
                  <a:extLst>
                    <a:ext uri="{9D8B030D-6E8A-4147-A177-3AD203B41FA5}">
                      <a16:colId xmlns:a16="http://schemas.microsoft.com/office/drawing/2014/main" val="48373168"/>
                    </a:ext>
                  </a:extLst>
                </a:gridCol>
                <a:gridCol w="1618026">
                  <a:extLst>
                    <a:ext uri="{9D8B030D-6E8A-4147-A177-3AD203B41FA5}">
                      <a16:colId xmlns:a16="http://schemas.microsoft.com/office/drawing/2014/main" val="1951628615"/>
                    </a:ext>
                  </a:extLst>
                </a:gridCol>
                <a:gridCol w="1618026">
                  <a:extLst>
                    <a:ext uri="{9D8B030D-6E8A-4147-A177-3AD203B41FA5}">
                      <a16:colId xmlns:a16="http://schemas.microsoft.com/office/drawing/2014/main" val="1411813345"/>
                    </a:ext>
                  </a:extLst>
                </a:gridCol>
              </a:tblGrid>
              <a:tr h="53686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Читательская грамотности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345077"/>
                  </a:ext>
                </a:extLst>
              </a:tr>
              <a:tr h="10136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083312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375508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ст.Шелковская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»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5723"/>
                  </a:ext>
                </a:extLst>
              </a:tr>
              <a:tr h="464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Воскресеновская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445145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404015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«Шелкозаводская СОШ»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070670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«Старощедринская СОШ»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679454"/>
                  </a:ext>
                </a:extLst>
              </a:tr>
              <a:tr h="48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«Каршига-аульская СОШ»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704110"/>
                  </a:ext>
                </a:extLst>
              </a:tr>
              <a:tr h="464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921785"/>
                  </a:ext>
                </a:extLst>
              </a:tr>
              <a:tr h="464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41,67: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49,35%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8,98%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015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781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767" y="139337"/>
            <a:ext cx="10929846" cy="679269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971" y="731520"/>
            <a:ext cx="11025641" cy="517970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муниципального исследования функциональной грамотности 	обучающихся 8-9 классов	показал 	недостаточный 	уровень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необходимых умений по применению учащимися теоретических знания за пределами учебных ситуаций. 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исследования показал, что у значительной части обучающихся, принявших участие в исследовании, не сформированы умения по всем трем направлениям функциональной грамотности. </a:t>
            </a:r>
          </a:p>
        </p:txBody>
      </p:sp>
    </p:spTree>
    <p:extLst>
      <p:ext uri="{BB962C8B-B14F-4D97-AF65-F5344CB8AC3E}">
        <p14:creationId xmlns:p14="http://schemas.microsoft.com/office/powerpoint/2010/main" val="1336868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ВЛИЯЮЩИЕ НА РЕЗУЛЬТАТ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870" y="1152939"/>
            <a:ext cx="10775742" cy="47582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проблема связана с особенностями организации учебного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учебном процессе практически не остаётся времени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поиска новых или альтернативных способов решения задач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учебного процесса ориентирована на овладение предметными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умениями, решение типичных (стандартных) задач, которые 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компетенции, не учат применять теоретические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пределами учебных ситуаций.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проблем заключается в особенностях организации учебного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подготовке обучающихся с использованием демоверсий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проведением проверочной работы («натаскиванием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»).Также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 и недостаточную подготовку учителей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функциональной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Сопутствующими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отрицательными факторами также служат: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перегруженность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фрагментарный бессистемный подход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66109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061" y="159026"/>
            <a:ext cx="11133551" cy="174597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неуспешности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061" y="901148"/>
            <a:ext cx="11383617" cy="565867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образования ФГОС;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неэффективных форм и методов обучения;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четкой системы диагностики и оценки учебных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 обучающихся;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модели управления школой;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родителей в процессе обучения и воспитания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849233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557" y="198784"/>
            <a:ext cx="11160055" cy="9144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 администрации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574" y="768626"/>
            <a:ext cx="11423374" cy="59237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спроектировать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реализовать план методической работы в ОО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учётом необходимости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проблемы формирования ФГ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профессиональных дефицитов педагогов, выявленных в результате диагностики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нормативную базу ОО в связи с реализацией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 формирования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 обучающихся;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реализовать формы организации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ходе которых будет вестись работа по формированию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ФГ(внеурочная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недели и др.), определить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место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время;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реализовать комплекс мер 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внутриорганизационного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обмена опытом педагогов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функциональной грамотности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педагогического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«Итоги мониторинга и пути повышения функциональной грамотности»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корректировку в план ВШК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по формированию функциональной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уроках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открытых уроков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применению форм, методов по формированию функциональной грамотности </a:t>
            </a:r>
          </a:p>
        </p:txBody>
      </p:sp>
    </p:spTree>
    <p:extLst>
      <p:ext uri="{BB962C8B-B14F-4D97-AF65-F5344CB8AC3E}">
        <p14:creationId xmlns:p14="http://schemas.microsoft.com/office/powerpoint/2010/main" val="2371304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9" y="0"/>
            <a:ext cx="11266073" cy="82163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педагогов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061" y="609600"/>
            <a:ext cx="11714922" cy="62484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реализовать индивидуальную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профессионального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в сфере формирования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(в рамках своего предмета,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деятельности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т.д.);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отобрать и адаптировать наиболее эффективные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технологии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приёмы работы, позволяющие формировать ФГ;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образовательную практику новую систему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технологий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способов, приемов, учебных заданий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 ориентированного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характера, направленных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функциональной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обучающихся; изучить аспекты ключевых компетенций, по развитию функциональной грамотности школьников;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электронного банка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тренировочных заданий по оценке функциональной грамотности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портале РЭШ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промежуточной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 включать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 по формированию функциональной грамотности, для отработки навыков решения подобных заданий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2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0991" y="755374"/>
            <a:ext cx="989937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приказом Министерства образования и науки Чеченской Республики №1201-п от 16.09.2021 г. «Об организации работы по повышению функциональной грамотности» в рамках национального проекта «Образование» и комплекса мер, направленных на мониторинг формирования функциональной грамотности обучающихся ОО Чеченской Республики, во исполнение приказа Отдела образования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Шелковского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Чеченской Республики № 220 от 22.11.2021 года «О проведении исследования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функциональной  грамотности в Чеченской Республике» среди обучающихся 8-9-х классов в восьми образовательных организациях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Шелковского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проведено исследование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функциональной грамотности обучающихся </a:t>
            </a:r>
          </a:p>
        </p:txBody>
      </p:sp>
    </p:spTree>
    <p:extLst>
      <p:ext uri="{BB962C8B-B14F-4D97-AF65-F5344CB8AC3E}">
        <p14:creationId xmlns:p14="http://schemas.microsoft.com/office/powerpoint/2010/main" val="249881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2695" y="596348"/>
            <a:ext cx="102969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 «Шелковская СОШ№1»,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  «СОШ №3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.Шелковская »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Воскресеновская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СОШ»,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 «Каргалинская СОШ»,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Шелкозаводская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СОШ»,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Старощедринская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СОШ»,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Каршига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-аульская СОШ»,МБОУ 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Червленская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 №2 )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4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проведения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9443" y="2133600"/>
            <a:ext cx="10880035" cy="3777622"/>
          </a:xfrm>
        </p:spPr>
        <p:txBody>
          <a:bodyPr/>
          <a:lstStyle/>
          <a:p>
            <a:r>
              <a:rPr lang="ru-RU" dirty="0"/>
              <a:t>-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ноября 2021 года - исследование уровня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математической грамотности;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 декабря 2021 года - исследование уровня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читательской грамотности;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 декабря 2021 года - исследование уровня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естественно-научной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проводилось в соответствии с регламентом, время проведения исследования – 2 урок первой или второй смены, длительность исследования - 40 минут.</a:t>
            </a:r>
          </a:p>
        </p:txBody>
      </p:sp>
    </p:spTree>
    <p:extLst>
      <p:ext uri="{BB962C8B-B14F-4D97-AF65-F5344CB8AC3E}">
        <p14:creationId xmlns:p14="http://schemas.microsoft.com/office/powerpoint/2010/main" val="33253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091" y="69669"/>
            <a:ext cx="11208521" cy="600891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поставил две важные существенные 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59" y="461553"/>
            <a:ext cx="11599817" cy="6261463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глобальной конкурентоспособности российского образования, вхождение в десятку ведущих стран мира по качеству образования 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развитой социально-ответственной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 Причем обращу ваше внимание, эти две задачи выстроены не в иерархии, они ценны в равнозначной степени. Поэтому мы должны с вами ответить на вопрос: какими ресурсами мы обладаем для решения этой важной задачи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контексте стоит обратить внимание на международную оценку качества образования.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рейтинги качества системы образования опираются на данные исследований PIRLS, TIMSS, PISA. Цель Государственной программы «Развитие образования» на 2018-2025 годы – это качество образования, которое характеризуется: сохранением лидирующих позиций РФ в международном исследовании качества чтения и понимания текстов (PIRLS), а также в международном  исследовании качества математического и  естественнонаучного образования (TIMSS); повышением  позиций РФ в международной программе по оценке  образовательных достижений учащихся (PISA).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исследования проводятся систематически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4802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45" y="108476"/>
            <a:ext cx="11650877" cy="653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09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115824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39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6590" y="612845"/>
            <a:ext cx="1139687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Естественно-научная грамотность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способность человека занимать активную гражданскую позицию по вопросам, связанным с естественно-научными идеями: научно объяснять явления; понимать особенности естественно-научного исследования; интерпретировать данные и использовать научные доказательства.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способность формулировать, применять и интерпретировать математику в разнообразных контекстах: применять математические рассуждения; использовать математические понятия и инструменты.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способность человека понимать и использовать письменное тексты, размышлять о них и заниматься чтением, чтобы достигать своих целей, расширять свои знания и возможности, участвовать в социальной жизни.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28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966628"/>
              </p:ext>
            </p:extLst>
          </p:nvPr>
        </p:nvGraphicFramePr>
        <p:xfrm>
          <a:off x="503585" y="251793"/>
          <a:ext cx="11001028" cy="6100142"/>
        </p:xfrm>
        <a:graphic>
          <a:graphicData uri="http://schemas.openxmlformats.org/drawingml/2006/table">
            <a:tbl>
              <a:tblPr firstRow="1" firstCol="1" bandRow="1"/>
              <a:tblGrid>
                <a:gridCol w="713285">
                  <a:extLst>
                    <a:ext uri="{9D8B030D-6E8A-4147-A177-3AD203B41FA5}">
                      <a16:colId xmlns:a16="http://schemas.microsoft.com/office/drawing/2014/main" val="2421757792"/>
                    </a:ext>
                  </a:extLst>
                </a:gridCol>
                <a:gridCol w="4689556">
                  <a:extLst>
                    <a:ext uri="{9D8B030D-6E8A-4147-A177-3AD203B41FA5}">
                      <a16:colId xmlns:a16="http://schemas.microsoft.com/office/drawing/2014/main" val="1202474094"/>
                    </a:ext>
                  </a:extLst>
                </a:gridCol>
                <a:gridCol w="1114393">
                  <a:extLst>
                    <a:ext uri="{9D8B030D-6E8A-4147-A177-3AD203B41FA5}">
                      <a16:colId xmlns:a16="http://schemas.microsoft.com/office/drawing/2014/main" val="2767844253"/>
                    </a:ext>
                  </a:extLst>
                </a:gridCol>
                <a:gridCol w="1494598">
                  <a:extLst>
                    <a:ext uri="{9D8B030D-6E8A-4147-A177-3AD203B41FA5}">
                      <a16:colId xmlns:a16="http://schemas.microsoft.com/office/drawing/2014/main" val="3477948185"/>
                    </a:ext>
                  </a:extLst>
                </a:gridCol>
                <a:gridCol w="1494598">
                  <a:extLst>
                    <a:ext uri="{9D8B030D-6E8A-4147-A177-3AD203B41FA5}">
                      <a16:colId xmlns:a16="http://schemas.microsoft.com/office/drawing/2014/main" val="1976323652"/>
                    </a:ext>
                  </a:extLst>
                </a:gridCol>
                <a:gridCol w="1494598">
                  <a:extLst>
                    <a:ext uri="{9D8B030D-6E8A-4147-A177-3AD203B41FA5}">
                      <a16:colId xmlns:a16="http://schemas.microsoft.com/office/drawing/2014/main" val="146053823"/>
                    </a:ext>
                  </a:extLst>
                </a:gridCol>
              </a:tblGrid>
              <a:tr h="35288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-ков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169552"/>
                  </a:ext>
                </a:extLst>
              </a:tr>
              <a:tr h="826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не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сфор-аны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частично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сфор-ны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775543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«Шелковская СОШ№1»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82-75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214590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«СОШ №3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ст.Шелковская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73-66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055068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Воскресеновская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24-18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131011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«Каргалинская СОШ»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38-38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14243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Шелкозаводская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35-26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769643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«Старощедринская СОШ»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57-56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646148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«Каршига-аульская СОШ»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6-5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021485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«Червленская СОШ №2 </a:t>
                      </a:r>
                    </a:p>
                  </a:txBody>
                  <a:tcPr marL="58995" marR="58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81-69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34228"/>
                  </a:ext>
                </a:extLst>
              </a:tr>
              <a:tr h="885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56,66%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39,1%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4,24%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95" marR="589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3163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6649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444</TotalTime>
  <Words>1508</Words>
  <Application>Microsoft Office PowerPoint</Application>
  <PresentationFormat>Широкоэкранный</PresentationFormat>
  <Paragraphs>465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 3</vt:lpstr>
      <vt:lpstr>Легкий дым</vt:lpstr>
      <vt:lpstr>Аналитический отчет по результатам регионального    исследование уровня сформированности функциональной грамотности у обучающихся 8 и 9 классов общеобразовательных организаций Шелковского муниципального района </vt:lpstr>
      <vt:lpstr>Презентация PowerPoint</vt:lpstr>
      <vt:lpstr>Презентация PowerPoint</vt:lpstr>
      <vt:lpstr>Дата проведения</vt:lpstr>
      <vt:lpstr>Национальный проект Образование, поставил две важные существенные задачи: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</vt:lpstr>
      <vt:lpstr>ФАКТОРЫ, ВЛИЯЮЩИЕ НА РЕЗУЛЬТАТ</vt:lpstr>
      <vt:lpstr> Основные факторы неуспешности</vt:lpstr>
      <vt:lpstr>Рекомендации: администрации ОО</vt:lpstr>
      <vt:lpstr>На уровне педагогов ОО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по результатам регионального    исследование уровня сформированности функциональной грамотности у обучающихся 8 и 9 классов общеобразовательных организаций Шелковского муниципального района</dc:title>
  <dc:creator>админ</dc:creator>
  <cp:lastModifiedBy>админ</cp:lastModifiedBy>
  <cp:revision>22</cp:revision>
  <dcterms:created xsi:type="dcterms:W3CDTF">2022-01-14T06:28:28Z</dcterms:created>
  <dcterms:modified xsi:type="dcterms:W3CDTF">2022-01-19T06:33:33Z</dcterms:modified>
</cp:coreProperties>
</file>